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1" r:id="rId15"/>
    <p:sldId id="268" r:id="rId16"/>
    <p:sldId id="272" r:id="rId17"/>
    <p:sldId id="270" r:id="rId18"/>
  </p:sldIdLst>
  <p:sldSz cx="9144000" cy="5143500" type="screen16x9"/>
  <p:notesSz cx="6858000" cy="9144000"/>
  <p:embeddedFontLst>
    <p:embeddedFont>
      <p:font typeface="Roboto" charset="0"/>
      <p:regular r:id="rId20"/>
      <p:bold r:id="rId21"/>
      <p:italic r:id="rId22"/>
      <p:boldItalic r:id="rId23"/>
    </p:embeddedFont>
    <p:embeddedFont>
      <p:font typeface="Comic Sans MS" pitchFamily="66"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1" d="100"/>
          <a:sy n="91" d="100"/>
        </p:scale>
        <p:origin x="-774"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wrap="square"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600"/>
          </a:xfrm>
          <a:prstGeom prst="rect">
            <a:avLst/>
          </a:prstGeom>
        </p:spPr>
        <p:txBody>
          <a:bodyPr wrap="square"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wrap="square"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wrap="square"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rot="5400000">
            <a:off x="-48494" y="1766181"/>
            <a:ext cx="8589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66" name="Shape 66"/>
          <p:cNvSpPr/>
          <p:nvPr/>
        </p:nvSpPr>
        <p:spPr>
          <a:xfrm rot="5400000">
            <a:off x="-48494" y="48475"/>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67" name="Shape 67"/>
          <p:cNvSpPr/>
          <p:nvPr/>
        </p:nvSpPr>
        <p:spPr>
          <a:xfrm rot="-5400000">
            <a:off x="-48362" y="477892"/>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8" name="Shape 68"/>
          <p:cNvSpPr/>
          <p:nvPr/>
        </p:nvSpPr>
        <p:spPr>
          <a:xfrm rot="-5400000" flipH="1">
            <a:off x="3761647" y="1766181"/>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69" name="Shape 69"/>
          <p:cNvSpPr/>
          <p:nvPr/>
        </p:nvSpPr>
        <p:spPr>
          <a:xfrm rot="5400000" flipH="1">
            <a:off x="3976138" y="1980898"/>
            <a:ext cx="4296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70" name="Shape 70"/>
          <p:cNvSpPr/>
          <p:nvPr/>
        </p:nvSpPr>
        <p:spPr>
          <a:xfrm rot="5400000" flipH="1">
            <a:off x="3761514" y="477892"/>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71" name="Shape 71"/>
          <p:cNvSpPr/>
          <p:nvPr/>
        </p:nvSpPr>
        <p:spPr>
          <a:xfrm rot="5400000" flipH="1">
            <a:off x="3761488" y="1336795"/>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72" name="Shape 72"/>
          <p:cNvSpPr/>
          <p:nvPr/>
        </p:nvSpPr>
        <p:spPr>
          <a:xfrm rot="5400000">
            <a:off x="1475437" y="1766181"/>
            <a:ext cx="8589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73" name="Shape 73"/>
          <p:cNvSpPr/>
          <p:nvPr/>
        </p:nvSpPr>
        <p:spPr>
          <a:xfrm rot="-5400000">
            <a:off x="1690220" y="1980898"/>
            <a:ext cx="429600" cy="762000"/>
          </a:xfrm>
          <a:prstGeom prst="rtTriangle">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74" name="Shape 74"/>
          <p:cNvSpPr/>
          <p:nvPr/>
        </p:nvSpPr>
        <p:spPr>
          <a:xfrm rot="-5400000">
            <a:off x="1475570" y="477892"/>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75" name="Shape 75"/>
          <p:cNvSpPr/>
          <p:nvPr/>
        </p:nvSpPr>
        <p:spPr>
          <a:xfrm rot="-5400000" flipH="1">
            <a:off x="2237690" y="907378"/>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rot="5400000" flipH="1">
            <a:off x="2237557" y="1336795"/>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77" name="Shape 77"/>
          <p:cNvSpPr/>
          <p:nvPr/>
        </p:nvSpPr>
        <p:spPr>
          <a:xfrm rot="5400000">
            <a:off x="2452233" y="-165970"/>
            <a:ext cx="429600" cy="762000"/>
          </a:xfrm>
          <a:prstGeom prst="rtTriangle">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78" name="Shape 78"/>
          <p:cNvSpPr/>
          <p:nvPr/>
        </p:nvSpPr>
        <p:spPr>
          <a:xfrm rot="5400000">
            <a:off x="2999420" y="1766181"/>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79" name="Shape 79"/>
          <p:cNvSpPr/>
          <p:nvPr/>
        </p:nvSpPr>
        <p:spPr>
          <a:xfrm rot="5400000">
            <a:off x="2999420" y="907378"/>
            <a:ext cx="8589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80" name="Shape 80"/>
          <p:cNvSpPr/>
          <p:nvPr/>
        </p:nvSpPr>
        <p:spPr>
          <a:xfrm rot="-5400000" flipH="1">
            <a:off x="3214228" y="-165970"/>
            <a:ext cx="429600" cy="762000"/>
          </a:xfrm>
          <a:prstGeom prst="rtTriangle">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81" name="Shape 81"/>
          <p:cNvSpPr/>
          <p:nvPr/>
        </p:nvSpPr>
        <p:spPr>
          <a:xfrm rot="-5400000" flipH="1">
            <a:off x="713604" y="1766181"/>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82" name="Shape 82"/>
          <p:cNvSpPr/>
          <p:nvPr/>
        </p:nvSpPr>
        <p:spPr>
          <a:xfrm rot="5400000">
            <a:off x="-48494" y="907378"/>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83" name="Shape 83"/>
          <p:cNvSpPr/>
          <p:nvPr/>
        </p:nvSpPr>
        <p:spPr>
          <a:xfrm rot="-5400000" flipH="1">
            <a:off x="3761621" y="48475"/>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84" name="Shape 84"/>
          <p:cNvSpPr/>
          <p:nvPr/>
        </p:nvSpPr>
        <p:spPr>
          <a:xfrm rot="-5400000">
            <a:off x="1475570" y="1336795"/>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85" name="Shape 85"/>
          <p:cNvSpPr/>
          <p:nvPr/>
        </p:nvSpPr>
        <p:spPr>
          <a:xfrm rot="-5400000">
            <a:off x="2999553" y="477892"/>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86" name="Shape 86"/>
          <p:cNvSpPr/>
          <p:nvPr/>
        </p:nvSpPr>
        <p:spPr>
          <a:xfrm rot="-5400000" flipH="1">
            <a:off x="713604" y="48475"/>
            <a:ext cx="8589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rot="-5400000" flipH="1">
            <a:off x="713604" y="907378"/>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rot="5400000">
            <a:off x="3976138" y="-165970"/>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89" name="Shape 89"/>
          <p:cNvSpPr/>
          <p:nvPr/>
        </p:nvSpPr>
        <p:spPr>
          <a:xfrm rot="-5400000">
            <a:off x="166288" y="1980898"/>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0" name="Shape 90"/>
          <p:cNvSpPr/>
          <p:nvPr/>
        </p:nvSpPr>
        <p:spPr>
          <a:xfrm rot="-5400000" flipH="1">
            <a:off x="166211" y="-165970"/>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1" name="Shape 91"/>
          <p:cNvSpPr/>
          <p:nvPr/>
        </p:nvSpPr>
        <p:spPr>
          <a:xfrm rot="-5400000" flipH="1">
            <a:off x="1690143" y="-165970"/>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2" name="Shape 92"/>
          <p:cNvSpPr/>
          <p:nvPr/>
        </p:nvSpPr>
        <p:spPr>
          <a:xfrm rot="-5400000" flipH="1">
            <a:off x="2237612" y="1766181"/>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3" name="Shape 93"/>
          <p:cNvSpPr/>
          <p:nvPr/>
        </p:nvSpPr>
        <p:spPr>
          <a:xfrm rot="-5400000" flipH="1">
            <a:off x="2237612" y="48475"/>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rot="-5400000">
            <a:off x="3214203" y="1980898"/>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5" name="Shape 95"/>
          <p:cNvSpPr/>
          <p:nvPr/>
        </p:nvSpPr>
        <p:spPr>
          <a:xfrm rot="-5400000">
            <a:off x="2999475" y="1336795"/>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6" name="Shape 96"/>
          <p:cNvSpPr/>
          <p:nvPr/>
        </p:nvSpPr>
        <p:spPr>
          <a:xfrm rot="5400000" flipH="1">
            <a:off x="713394" y="477892"/>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rot="5400000" flipH="1">
            <a:off x="713394" y="1336795"/>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8" name="Shape 98"/>
          <p:cNvSpPr/>
          <p:nvPr/>
        </p:nvSpPr>
        <p:spPr>
          <a:xfrm rot="-5400000">
            <a:off x="-48362" y="1336795"/>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99" name="Shape 99"/>
          <p:cNvSpPr/>
          <p:nvPr/>
        </p:nvSpPr>
        <p:spPr>
          <a:xfrm rot="-5400000" flipH="1">
            <a:off x="3761621" y="907378"/>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00" name="Shape 100"/>
          <p:cNvSpPr/>
          <p:nvPr/>
        </p:nvSpPr>
        <p:spPr>
          <a:xfrm rot="5400000">
            <a:off x="1475437" y="48475"/>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01" name="Shape 101"/>
          <p:cNvSpPr/>
          <p:nvPr/>
        </p:nvSpPr>
        <p:spPr>
          <a:xfrm rot="5400000">
            <a:off x="1475437" y="907378"/>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02" name="Shape 102"/>
          <p:cNvSpPr/>
          <p:nvPr/>
        </p:nvSpPr>
        <p:spPr>
          <a:xfrm rot="5400000" flipH="1">
            <a:off x="2452207" y="1980898"/>
            <a:ext cx="4296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03" name="Shape 103"/>
          <p:cNvSpPr/>
          <p:nvPr/>
        </p:nvSpPr>
        <p:spPr>
          <a:xfrm rot="5400000" flipH="1">
            <a:off x="2237557" y="477892"/>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04" name="Shape 104"/>
          <p:cNvSpPr/>
          <p:nvPr/>
        </p:nvSpPr>
        <p:spPr>
          <a:xfrm rot="5400000">
            <a:off x="2999420" y="48475"/>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05" name="Shape 105"/>
          <p:cNvSpPr/>
          <p:nvPr/>
        </p:nvSpPr>
        <p:spPr>
          <a:xfrm rot="5400000" flipH="1">
            <a:off x="928121" y="1980898"/>
            <a:ext cx="4296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06" name="Shape 106"/>
          <p:cNvSpPr/>
          <p:nvPr/>
        </p:nvSpPr>
        <p:spPr>
          <a:xfrm rot="5400000">
            <a:off x="928121" y="-165970"/>
            <a:ext cx="4296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07" name="Shape 107"/>
          <p:cNvSpPr/>
          <p:nvPr/>
        </p:nvSpPr>
        <p:spPr>
          <a:xfrm rot="5400000">
            <a:off x="4523506" y="1766181"/>
            <a:ext cx="8589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p:nvPr/>
        </p:nvSpPr>
        <p:spPr>
          <a:xfrm rot="5400000">
            <a:off x="4523506" y="48475"/>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109" name="Shape 109"/>
          <p:cNvSpPr/>
          <p:nvPr/>
        </p:nvSpPr>
        <p:spPr>
          <a:xfrm rot="-5400000">
            <a:off x="4523638" y="477892"/>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p:nvPr/>
        </p:nvSpPr>
        <p:spPr>
          <a:xfrm rot="-5400000" flipH="1">
            <a:off x="8333647" y="1766181"/>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111" name="Shape 111"/>
          <p:cNvSpPr/>
          <p:nvPr/>
        </p:nvSpPr>
        <p:spPr>
          <a:xfrm rot="5400000" flipH="1">
            <a:off x="8548138" y="1980898"/>
            <a:ext cx="4296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12" name="Shape 112"/>
          <p:cNvSpPr/>
          <p:nvPr/>
        </p:nvSpPr>
        <p:spPr>
          <a:xfrm rot="5400000" flipH="1">
            <a:off x="8333514" y="477892"/>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113" name="Shape 113"/>
          <p:cNvSpPr/>
          <p:nvPr/>
        </p:nvSpPr>
        <p:spPr>
          <a:xfrm rot="5400000" flipH="1">
            <a:off x="8333488" y="1336795"/>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14" name="Shape 114"/>
          <p:cNvSpPr/>
          <p:nvPr/>
        </p:nvSpPr>
        <p:spPr>
          <a:xfrm rot="5400000">
            <a:off x="6047437" y="1766181"/>
            <a:ext cx="8589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115" name="Shape 115"/>
          <p:cNvSpPr/>
          <p:nvPr/>
        </p:nvSpPr>
        <p:spPr>
          <a:xfrm rot="-5400000">
            <a:off x="6262220" y="1980898"/>
            <a:ext cx="429600" cy="762000"/>
          </a:xfrm>
          <a:prstGeom prst="rtTriangle">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16" name="Shape 116"/>
          <p:cNvSpPr/>
          <p:nvPr/>
        </p:nvSpPr>
        <p:spPr>
          <a:xfrm rot="-5400000">
            <a:off x="6047570" y="477892"/>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17" name="Shape 117"/>
          <p:cNvSpPr/>
          <p:nvPr/>
        </p:nvSpPr>
        <p:spPr>
          <a:xfrm rot="-5400000" flipH="1">
            <a:off x="6809690" y="907378"/>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18" name="Shape 118"/>
          <p:cNvSpPr/>
          <p:nvPr/>
        </p:nvSpPr>
        <p:spPr>
          <a:xfrm rot="5400000" flipH="1">
            <a:off x="6809557" y="1336795"/>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119" name="Shape 119"/>
          <p:cNvSpPr/>
          <p:nvPr/>
        </p:nvSpPr>
        <p:spPr>
          <a:xfrm rot="5400000">
            <a:off x="7024233" y="-165970"/>
            <a:ext cx="429600" cy="762000"/>
          </a:xfrm>
          <a:prstGeom prst="rtTriangle">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120" name="Shape 120"/>
          <p:cNvSpPr/>
          <p:nvPr/>
        </p:nvSpPr>
        <p:spPr>
          <a:xfrm rot="5400000">
            <a:off x="7571420" y="1766181"/>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21" name="Shape 121"/>
          <p:cNvSpPr/>
          <p:nvPr/>
        </p:nvSpPr>
        <p:spPr>
          <a:xfrm rot="5400000">
            <a:off x="7571420" y="907378"/>
            <a:ext cx="8589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122" name="Shape 122"/>
          <p:cNvSpPr/>
          <p:nvPr/>
        </p:nvSpPr>
        <p:spPr>
          <a:xfrm rot="-5400000" flipH="1">
            <a:off x="7786228" y="-165970"/>
            <a:ext cx="429600" cy="762000"/>
          </a:xfrm>
          <a:prstGeom prst="rtTriangle">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123" name="Shape 123"/>
          <p:cNvSpPr/>
          <p:nvPr/>
        </p:nvSpPr>
        <p:spPr>
          <a:xfrm rot="-5400000" flipH="1">
            <a:off x="5285604" y="1766181"/>
            <a:ext cx="8589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rot="5400000">
            <a:off x="4523506" y="907378"/>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rot="-5400000" flipH="1">
            <a:off x="8333621" y="48475"/>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26" name="Shape 126"/>
          <p:cNvSpPr/>
          <p:nvPr/>
        </p:nvSpPr>
        <p:spPr>
          <a:xfrm rot="-5400000">
            <a:off x="6047570" y="1336795"/>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rot="-5400000">
            <a:off x="7571553" y="477892"/>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28" name="Shape 128"/>
          <p:cNvSpPr/>
          <p:nvPr/>
        </p:nvSpPr>
        <p:spPr>
          <a:xfrm rot="-5400000" flipH="1">
            <a:off x="5285604" y="48475"/>
            <a:ext cx="8589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129" name="Shape 129"/>
          <p:cNvSpPr/>
          <p:nvPr/>
        </p:nvSpPr>
        <p:spPr>
          <a:xfrm rot="-5400000" flipH="1">
            <a:off x="5285604" y="907378"/>
            <a:ext cx="8589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130" name="Shape 130"/>
          <p:cNvSpPr/>
          <p:nvPr/>
        </p:nvSpPr>
        <p:spPr>
          <a:xfrm rot="5400000">
            <a:off x="8548138" y="-165970"/>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31" name="Shape 131"/>
          <p:cNvSpPr/>
          <p:nvPr/>
        </p:nvSpPr>
        <p:spPr>
          <a:xfrm rot="-5400000">
            <a:off x="4738288" y="1980898"/>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32" name="Shape 132"/>
          <p:cNvSpPr/>
          <p:nvPr/>
        </p:nvSpPr>
        <p:spPr>
          <a:xfrm rot="-5400000" flipH="1">
            <a:off x="4738211" y="-165970"/>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33" name="Shape 133"/>
          <p:cNvSpPr/>
          <p:nvPr/>
        </p:nvSpPr>
        <p:spPr>
          <a:xfrm rot="-5400000" flipH="1">
            <a:off x="6262143" y="-165970"/>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34" name="Shape 134"/>
          <p:cNvSpPr/>
          <p:nvPr/>
        </p:nvSpPr>
        <p:spPr>
          <a:xfrm rot="-5400000" flipH="1">
            <a:off x="6809612" y="1766181"/>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35" name="Shape 135"/>
          <p:cNvSpPr/>
          <p:nvPr/>
        </p:nvSpPr>
        <p:spPr>
          <a:xfrm rot="-5400000" flipH="1">
            <a:off x="6809612" y="48475"/>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36" name="Shape 136"/>
          <p:cNvSpPr/>
          <p:nvPr/>
        </p:nvSpPr>
        <p:spPr>
          <a:xfrm rot="-5400000">
            <a:off x="7786203" y="1980898"/>
            <a:ext cx="4296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37" name="Shape 137"/>
          <p:cNvSpPr/>
          <p:nvPr/>
        </p:nvSpPr>
        <p:spPr>
          <a:xfrm rot="-5400000">
            <a:off x="7571475" y="1336795"/>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rot="5400000" flipH="1">
            <a:off x="5285394" y="477892"/>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39" name="Shape 139"/>
          <p:cNvSpPr/>
          <p:nvPr/>
        </p:nvSpPr>
        <p:spPr>
          <a:xfrm rot="5400000" flipH="1">
            <a:off x="5285394" y="1336795"/>
            <a:ext cx="8589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140" name="Shape 140"/>
          <p:cNvSpPr/>
          <p:nvPr/>
        </p:nvSpPr>
        <p:spPr>
          <a:xfrm rot="-5400000">
            <a:off x="4523638" y="1336795"/>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41" name="Shape 141"/>
          <p:cNvSpPr/>
          <p:nvPr/>
        </p:nvSpPr>
        <p:spPr>
          <a:xfrm rot="-5400000" flipH="1">
            <a:off x="8333621" y="907378"/>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42" name="Shape 142"/>
          <p:cNvSpPr/>
          <p:nvPr/>
        </p:nvSpPr>
        <p:spPr>
          <a:xfrm rot="5400000">
            <a:off x="6047437" y="48475"/>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43" name="Shape 143"/>
          <p:cNvSpPr/>
          <p:nvPr/>
        </p:nvSpPr>
        <p:spPr>
          <a:xfrm rot="5400000">
            <a:off x="6047437" y="907378"/>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p:nvPr/>
        </p:nvSpPr>
        <p:spPr>
          <a:xfrm rot="5400000" flipH="1">
            <a:off x="7024207" y="1980898"/>
            <a:ext cx="4296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45" name="Shape 145"/>
          <p:cNvSpPr/>
          <p:nvPr/>
        </p:nvSpPr>
        <p:spPr>
          <a:xfrm rot="5400000" flipH="1">
            <a:off x="6809557" y="477892"/>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46" name="Shape 146"/>
          <p:cNvSpPr/>
          <p:nvPr/>
        </p:nvSpPr>
        <p:spPr>
          <a:xfrm rot="5400000">
            <a:off x="7571420" y="48475"/>
            <a:ext cx="8589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47" name="Shape 147"/>
          <p:cNvSpPr/>
          <p:nvPr/>
        </p:nvSpPr>
        <p:spPr>
          <a:xfrm rot="5400000" flipH="1">
            <a:off x="5500121" y="1980898"/>
            <a:ext cx="4296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48" name="Shape 148"/>
          <p:cNvSpPr/>
          <p:nvPr/>
        </p:nvSpPr>
        <p:spPr>
          <a:xfrm rot="5400000">
            <a:off x="5500121" y="-165970"/>
            <a:ext cx="4296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149" name="Shape 149"/>
          <p:cNvSpPr txBox="1">
            <a:spLocks noGrp="1"/>
          </p:cNvSpPr>
          <p:nvPr>
            <p:ph type="title"/>
          </p:nvPr>
        </p:nvSpPr>
        <p:spPr>
          <a:xfrm>
            <a:off x="311700" y="2795400"/>
            <a:ext cx="8520600" cy="1265100"/>
          </a:xfrm>
          <a:prstGeom prst="rect">
            <a:avLst/>
          </a:prstGeom>
          <a:noFill/>
        </p:spPr>
        <p:txBody>
          <a:bodyPr wrap="square" lIns="91425" tIns="91425" rIns="91425" bIns="91425" anchor="b" anchorCtr="0"/>
          <a:lstStyle>
            <a:lvl1pPr lvl="0" algn="l">
              <a:lnSpc>
                <a:spcPct val="100000"/>
              </a:lnSpc>
              <a:spcBef>
                <a:spcPts val="0"/>
              </a:spcBef>
              <a:spcAft>
                <a:spcPts val="0"/>
              </a:spcAft>
              <a:buNone/>
              <a:defRPr sz="3600" b="1">
                <a:solidFill>
                  <a:srgbClr val="212121"/>
                </a:solidFill>
              </a:defRPr>
            </a:lvl1pPr>
            <a:lvl2pPr lvl="1" algn="l">
              <a:lnSpc>
                <a:spcPct val="100000"/>
              </a:lnSpc>
              <a:spcBef>
                <a:spcPts val="0"/>
              </a:spcBef>
              <a:spcAft>
                <a:spcPts val="0"/>
              </a:spcAft>
              <a:buNone/>
              <a:defRPr sz="3600" b="1">
                <a:solidFill>
                  <a:srgbClr val="212121"/>
                </a:solidFill>
              </a:defRPr>
            </a:lvl2pPr>
            <a:lvl3pPr lvl="2" algn="l">
              <a:lnSpc>
                <a:spcPct val="100000"/>
              </a:lnSpc>
              <a:spcBef>
                <a:spcPts val="0"/>
              </a:spcBef>
              <a:spcAft>
                <a:spcPts val="0"/>
              </a:spcAft>
              <a:buNone/>
              <a:defRPr sz="3600" b="1">
                <a:solidFill>
                  <a:srgbClr val="212121"/>
                </a:solidFill>
              </a:defRPr>
            </a:lvl3pPr>
            <a:lvl4pPr lvl="3" algn="l">
              <a:lnSpc>
                <a:spcPct val="100000"/>
              </a:lnSpc>
              <a:spcBef>
                <a:spcPts val="0"/>
              </a:spcBef>
              <a:spcAft>
                <a:spcPts val="0"/>
              </a:spcAft>
              <a:buNone/>
              <a:defRPr sz="3600" b="1">
                <a:solidFill>
                  <a:srgbClr val="212121"/>
                </a:solidFill>
              </a:defRPr>
            </a:lvl4pPr>
            <a:lvl5pPr lvl="4" algn="l">
              <a:lnSpc>
                <a:spcPct val="100000"/>
              </a:lnSpc>
              <a:spcBef>
                <a:spcPts val="0"/>
              </a:spcBef>
              <a:spcAft>
                <a:spcPts val="0"/>
              </a:spcAft>
              <a:buNone/>
              <a:defRPr sz="3600" b="1">
                <a:solidFill>
                  <a:srgbClr val="212121"/>
                </a:solidFill>
              </a:defRPr>
            </a:lvl5pPr>
            <a:lvl6pPr lvl="5" algn="l">
              <a:lnSpc>
                <a:spcPct val="100000"/>
              </a:lnSpc>
              <a:spcBef>
                <a:spcPts val="0"/>
              </a:spcBef>
              <a:spcAft>
                <a:spcPts val="0"/>
              </a:spcAft>
              <a:buNone/>
              <a:defRPr sz="3600" b="1">
                <a:solidFill>
                  <a:srgbClr val="212121"/>
                </a:solidFill>
              </a:defRPr>
            </a:lvl6pPr>
            <a:lvl7pPr lvl="6" algn="l">
              <a:lnSpc>
                <a:spcPct val="100000"/>
              </a:lnSpc>
              <a:spcBef>
                <a:spcPts val="0"/>
              </a:spcBef>
              <a:spcAft>
                <a:spcPts val="0"/>
              </a:spcAft>
              <a:buNone/>
              <a:defRPr sz="3600" b="1">
                <a:solidFill>
                  <a:srgbClr val="212121"/>
                </a:solidFill>
              </a:defRPr>
            </a:lvl7pPr>
            <a:lvl8pPr lvl="7" algn="l">
              <a:lnSpc>
                <a:spcPct val="100000"/>
              </a:lnSpc>
              <a:spcBef>
                <a:spcPts val="0"/>
              </a:spcBef>
              <a:spcAft>
                <a:spcPts val="0"/>
              </a:spcAft>
              <a:buNone/>
              <a:defRPr sz="3600" b="1">
                <a:solidFill>
                  <a:srgbClr val="212121"/>
                </a:solidFill>
              </a:defRPr>
            </a:lvl8pPr>
            <a:lvl9pPr lvl="8" algn="l">
              <a:lnSpc>
                <a:spcPct val="100000"/>
              </a:lnSpc>
              <a:spcBef>
                <a:spcPts val="0"/>
              </a:spcBef>
              <a:spcAft>
                <a:spcPts val="0"/>
              </a:spcAft>
              <a:buNone/>
              <a:defRPr sz="3600" b="1">
                <a:solidFill>
                  <a:srgbClr val="212121"/>
                </a:solidFill>
              </a:defRPr>
            </a:lvl9pPr>
          </a:lstStyle>
          <a:p>
            <a:endParaRPr/>
          </a:p>
        </p:txBody>
      </p:sp>
      <p:sp>
        <p:nvSpPr>
          <p:cNvPr id="150" name="Shape 150"/>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en-GB" sz="1000">
                <a:solidFill>
                  <a:srgbClr val="616161"/>
                </a:solidFill>
              </a:rPr>
              <a:pPr lvl="0" algn="r">
                <a:lnSpc>
                  <a:spcPct val="100000"/>
                </a:lnSpc>
                <a:spcBef>
                  <a:spcPts val="0"/>
                </a:spcBef>
                <a:spcAft>
                  <a:spcPts val="0"/>
                </a:spcAft>
                <a:buNone/>
              </a:pPr>
              <a:t>‹#›</a:t>
            </a:fld>
            <a:endParaRPr lang="en-GB" sz="1000">
              <a:solidFill>
                <a:srgbClr val="61616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wrap="square"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pPr lvl="0">
                <a:spcBef>
                  <a:spcPts val="0"/>
                </a:spcBef>
                <a:buNone/>
              </a:pPr>
              <a:t>‹#›</a:t>
            </a:fld>
            <a:endParaRPr lang="en-GB">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7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7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600" cy="602700"/>
          </a:xfrm>
          <a:prstGeom prst="rect">
            <a:avLst/>
          </a:prstGeom>
        </p:spPr>
        <p:txBody>
          <a:bodyPr wrap="square"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8" y="357800"/>
            <a:ext cx="2808000" cy="9534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wrap="square"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wrap="square"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pPr lvl="0">
                <a:spcBef>
                  <a:spcPts val="0"/>
                </a:spcBef>
                <a:buNone/>
              </a:pPr>
              <a:t>‹#›</a:t>
            </a:fld>
            <a:endParaRPr lang="en-GB">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pPr lvl="0">
                <a:spcBef>
                  <a:spcPts val="0"/>
                </a:spcBef>
                <a:buNone/>
              </a:pPr>
              <a:t>‹#›</a:t>
            </a:fld>
            <a:endParaRPr lang="en-GB">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2000" cy="446700"/>
          </a:xfrm>
          <a:prstGeom prst="rect">
            <a:avLst/>
          </a:prstGeom>
        </p:spPr>
        <p:txBody>
          <a:bodyPr wrap="square"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pPr lvl="0">
                <a:spcBef>
                  <a:spcPts val="0"/>
                </a:spcBef>
                <a:buNone/>
              </a:pPr>
              <a:t>‹#›</a:t>
            </a:fld>
            <a:endParaRPr lang="en-GB">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GB" sz="1000">
                <a:solidFill>
                  <a:schemeClr val="lt2"/>
                </a:solidFill>
                <a:latin typeface="Roboto"/>
                <a:ea typeface="Roboto"/>
                <a:cs typeface="Roboto"/>
                <a:sym typeface="Roboto"/>
              </a:rPr>
              <a:pPr lvl="0" algn="r">
                <a:spcBef>
                  <a:spcPts val="0"/>
                </a:spcBef>
                <a:buNone/>
              </a:pPr>
              <a:t>‹#›</a:t>
            </a:fld>
            <a:endParaRPr lang="en-GB"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390525" y="1274975"/>
            <a:ext cx="8222100" cy="2468400"/>
          </a:xfrm>
          <a:prstGeom prst="rect">
            <a:avLst/>
          </a:prstGeom>
        </p:spPr>
        <p:txBody>
          <a:bodyPr wrap="square" lIns="91425" tIns="91425" rIns="91425" bIns="91425" anchor="t" anchorCtr="0">
            <a:noAutofit/>
          </a:bodyPr>
          <a:lstStyle/>
          <a:p>
            <a:pPr lvl="0" algn="ctr" rtl="0">
              <a:spcBef>
                <a:spcPts val="0"/>
              </a:spcBef>
              <a:buNone/>
            </a:pPr>
            <a:r>
              <a:rPr lang="en-GB" dirty="0"/>
              <a:t>Modelling of glucose-insulin homeostasis</a:t>
            </a:r>
          </a:p>
          <a:p>
            <a:pPr lvl="0" algn="ctr">
              <a:spcBef>
                <a:spcPts val="0"/>
              </a:spcBef>
              <a:buNone/>
            </a:pPr>
            <a:r>
              <a:rPr lang="en-GB" dirty="0"/>
              <a:t>(artificial pancreas)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98250" y="16350"/>
            <a:ext cx="8826600" cy="602700"/>
          </a:xfrm>
          <a:prstGeom prst="rect">
            <a:avLst/>
          </a:prstGeom>
        </p:spPr>
        <p:txBody>
          <a:bodyPr wrap="square" lIns="91425" tIns="91425" rIns="91425" bIns="91425" anchor="ctr" anchorCtr="0">
            <a:noAutofit/>
          </a:bodyPr>
          <a:lstStyle/>
          <a:p>
            <a:pPr lvl="0" algn="ctr" rtl="0">
              <a:spcBef>
                <a:spcPts val="0"/>
              </a:spcBef>
              <a:buNone/>
            </a:pPr>
            <a:r>
              <a:rPr lang="en-GB"/>
              <a:t>Glucose data fit using LMA algorithm</a:t>
            </a:r>
          </a:p>
        </p:txBody>
      </p:sp>
      <p:pic>
        <p:nvPicPr>
          <p:cNvPr id="258" name="Shape 258" descr="Screenshot from 2017-10-02 20-10-47.png"/>
          <p:cNvPicPr preferRelativeResize="0"/>
          <p:nvPr/>
        </p:nvPicPr>
        <p:blipFill>
          <a:blip r:embed="rId3">
            <a:alphaModFix/>
          </a:blip>
          <a:stretch>
            <a:fillRect/>
          </a:stretch>
        </p:blipFill>
        <p:spPr>
          <a:xfrm>
            <a:off x="0" y="619050"/>
            <a:ext cx="9143999" cy="452445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98250" y="16350"/>
            <a:ext cx="8826600" cy="602700"/>
          </a:xfrm>
          <a:prstGeom prst="rect">
            <a:avLst/>
          </a:prstGeom>
        </p:spPr>
        <p:txBody>
          <a:bodyPr wrap="square" lIns="91425" tIns="91425" rIns="91425" bIns="91425" anchor="ctr" anchorCtr="0">
            <a:noAutofit/>
          </a:bodyPr>
          <a:lstStyle/>
          <a:p>
            <a:pPr lvl="0" algn="ctr" rtl="0">
              <a:spcBef>
                <a:spcPts val="0"/>
              </a:spcBef>
              <a:buNone/>
            </a:pPr>
            <a:r>
              <a:rPr lang="en-GB"/>
              <a:t> Modifying Glucose Minimal Model</a:t>
            </a:r>
          </a:p>
        </p:txBody>
      </p:sp>
      <p:sp>
        <p:nvSpPr>
          <p:cNvPr id="264" name="Shape 264"/>
          <p:cNvSpPr txBox="1"/>
          <p:nvPr/>
        </p:nvSpPr>
        <p:spPr>
          <a:xfrm>
            <a:off x="0" y="619050"/>
            <a:ext cx="9205800" cy="4524600"/>
          </a:xfrm>
          <a:prstGeom prst="rect">
            <a:avLst/>
          </a:prstGeom>
          <a:noFill/>
          <a:ln>
            <a:noFill/>
          </a:ln>
        </p:spPr>
        <p:txBody>
          <a:bodyPr wrap="square" lIns="91425" tIns="91425" rIns="91425" bIns="91425" anchor="ctr" anchorCtr="0">
            <a:noAutofit/>
          </a:bodyPr>
          <a:lstStyle/>
          <a:p>
            <a:pPr lvl="0" rtl="0">
              <a:spcBef>
                <a:spcPts val="0"/>
              </a:spcBef>
              <a:buNone/>
            </a:pPr>
            <a:endParaRPr sz="2400"/>
          </a:p>
        </p:txBody>
      </p:sp>
      <p:sp>
        <p:nvSpPr>
          <p:cNvPr id="265" name="Shape 265"/>
          <p:cNvSpPr txBox="1"/>
          <p:nvPr/>
        </p:nvSpPr>
        <p:spPr>
          <a:xfrm>
            <a:off x="0" y="619050"/>
            <a:ext cx="9144000" cy="4524600"/>
          </a:xfrm>
          <a:prstGeom prst="rect">
            <a:avLst/>
          </a:prstGeom>
          <a:noFill/>
          <a:ln>
            <a:noFill/>
          </a:ln>
        </p:spPr>
        <p:txBody>
          <a:bodyPr wrap="square" lIns="91425" tIns="91425" rIns="91425" bIns="91425" anchor="t" anchorCtr="0">
            <a:noAutofit/>
          </a:bodyPr>
          <a:lstStyle/>
          <a:p>
            <a:pPr lvl="0">
              <a:spcBef>
                <a:spcPts val="0"/>
              </a:spcBef>
              <a:buNone/>
            </a:pPr>
            <a:r>
              <a:rPr lang="en-GB"/>
              <a:t>The above model is known as Bergman minimal model.</a:t>
            </a:r>
          </a:p>
          <a:p>
            <a:pPr lvl="0">
              <a:spcBef>
                <a:spcPts val="0"/>
              </a:spcBef>
              <a:buNone/>
            </a:pPr>
            <a:endParaRPr/>
          </a:p>
          <a:p>
            <a:pPr lvl="0">
              <a:spcBef>
                <a:spcPts val="0"/>
              </a:spcBef>
              <a:buNone/>
            </a:pPr>
            <a:r>
              <a:rPr lang="en-GB"/>
              <a:t>The drawback of this model is that it is closely related to the IVGTT test and is used for deriving the Glucose effectiveness and Insulin sensitivity. Also it does not take care of external glucose dose taken through mouth or through subcutaneous route.</a:t>
            </a:r>
          </a:p>
          <a:p>
            <a:pPr lvl="0">
              <a:spcBef>
                <a:spcPts val="0"/>
              </a:spcBef>
              <a:buNone/>
            </a:pPr>
            <a:endParaRPr/>
          </a:p>
          <a:p>
            <a:pPr lvl="0">
              <a:spcBef>
                <a:spcPts val="0"/>
              </a:spcBef>
              <a:buNone/>
            </a:pPr>
            <a:r>
              <a:rPr lang="en-GB"/>
              <a:t>To address such issues, the above model is modified a little bit to take care </a:t>
            </a:r>
          </a:p>
          <a:p>
            <a:pPr lvl="0">
              <a:spcBef>
                <a:spcPts val="0"/>
              </a:spcBef>
              <a:buNone/>
            </a:pPr>
            <a:r>
              <a:rPr lang="en-GB"/>
              <a:t>of the above problems. </a:t>
            </a:r>
          </a:p>
          <a:p>
            <a:pPr lvl="0">
              <a:spcBef>
                <a:spcPts val="0"/>
              </a:spcBef>
              <a:buNone/>
            </a:pPr>
            <a:endParaRPr/>
          </a:p>
          <a:p>
            <a:pPr lvl="0">
              <a:spcBef>
                <a:spcPts val="0"/>
              </a:spcBef>
              <a:buNone/>
            </a:pPr>
            <a:endParaRPr/>
          </a:p>
        </p:txBody>
      </p:sp>
      <p:pic>
        <p:nvPicPr>
          <p:cNvPr id="266" name="Shape 266" descr="Screenshot from 2017-10-04 19-53-38.png"/>
          <p:cNvPicPr preferRelativeResize="0"/>
          <p:nvPr/>
        </p:nvPicPr>
        <p:blipFill>
          <a:blip r:embed="rId3">
            <a:alphaModFix/>
          </a:blip>
          <a:stretch>
            <a:fillRect/>
          </a:stretch>
        </p:blipFill>
        <p:spPr>
          <a:xfrm>
            <a:off x="217988" y="3576638"/>
            <a:ext cx="3152775" cy="1343025"/>
          </a:xfrm>
          <a:prstGeom prst="rect">
            <a:avLst/>
          </a:prstGeom>
          <a:noFill/>
          <a:ln w="19050" cap="flat" cmpd="sng">
            <a:solidFill>
              <a:schemeClr val="dk2"/>
            </a:solidFill>
            <a:prstDash val="solid"/>
            <a:round/>
            <a:headEnd type="none" w="med" len="med"/>
            <a:tailEnd type="none" w="med" len="med"/>
          </a:ln>
        </p:spPr>
      </p:pic>
      <p:pic>
        <p:nvPicPr>
          <p:cNvPr id="267" name="Shape 267" descr="Screenshot from 2017-10-04 19-58-28.png"/>
          <p:cNvPicPr preferRelativeResize="0"/>
          <p:nvPr/>
        </p:nvPicPr>
        <p:blipFill>
          <a:blip r:embed="rId4">
            <a:alphaModFix/>
          </a:blip>
          <a:stretch>
            <a:fillRect/>
          </a:stretch>
        </p:blipFill>
        <p:spPr>
          <a:xfrm>
            <a:off x="217988" y="2545213"/>
            <a:ext cx="2505075" cy="885825"/>
          </a:xfrm>
          <a:prstGeom prst="rect">
            <a:avLst/>
          </a:prstGeom>
          <a:noFill/>
          <a:ln w="19050" cap="flat" cmpd="sng">
            <a:solidFill>
              <a:schemeClr val="dk2"/>
            </a:solidFill>
            <a:prstDash val="solid"/>
            <a:round/>
            <a:headEnd type="none" w="med" len="med"/>
            <a:tailEnd type="none" w="med" len="med"/>
          </a:ln>
        </p:spPr>
      </p:pic>
      <p:pic>
        <p:nvPicPr>
          <p:cNvPr id="268" name="Shape 268" descr="Screenshot from 2017-10-04 20-18-21.png"/>
          <p:cNvPicPr preferRelativeResize="0"/>
          <p:nvPr/>
        </p:nvPicPr>
        <p:blipFill>
          <a:blip r:embed="rId5">
            <a:alphaModFix/>
          </a:blip>
          <a:stretch>
            <a:fillRect/>
          </a:stretch>
        </p:blipFill>
        <p:spPr>
          <a:xfrm>
            <a:off x="6121175" y="1813126"/>
            <a:ext cx="2903701" cy="3330375"/>
          </a:xfrm>
          <a:prstGeom prst="rect">
            <a:avLst/>
          </a:prstGeom>
          <a:noFill/>
          <a:ln w="19050" cap="flat" cmpd="sng">
            <a:solidFill>
              <a:schemeClr val="dk2"/>
            </a:solidFill>
            <a:prstDash val="solid"/>
            <a:round/>
            <a:headEnd type="none" w="med" len="med"/>
            <a:tailEnd type="none" w="med" len="me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98250" y="16350"/>
            <a:ext cx="8826600" cy="602700"/>
          </a:xfrm>
          <a:prstGeom prst="rect">
            <a:avLst/>
          </a:prstGeom>
        </p:spPr>
        <p:txBody>
          <a:bodyPr wrap="square" lIns="91425" tIns="91425" rIns="91425" bIns="91425" anchor="ctr" anchorCtr="0">
            <a:noAutofit/>
          </a:bodyPr>
          <a:lstStyle/>
          <a:p>
            <a:pPr lvl="0" algn="ctr">
              <a:spcBef>
                <a:spcPts val="0"/>
              </a:spcBef>
              <a:buNone/>
            </a:pPr>
            <a:r>
              <a:rPr lang="en-GB"/>
              <a:t>The Modified Model</a:t>
            </a:r>
          </a:p>
        </p:txBody>
      </p:sp>
      <p:pic>
        <p:nvPicPr>
          <p:cNvPr id="274" name="Shape 274" descr="Screenshot from 2017-10-04 22-01-38.png"/>
          <p:cNvPicPr preferRelativeResize="0"/>
          <p:nvPr/>
        </p:nvPicPr>
        <p:blipFill>
          <a:blip r:embed="rId3">
            <a:alphaModFix/>
          </a:blip>
          <a:stretch>
            <a:fillRect/>
          </a:stretch>
        </p:blipFill>
        <p:spPr>
          <a:xfrm>
            <a:off x="1050323" y="736075"/>
            <a:ext cx="7103077" cy="4219650"/>
          </a:xfrm>
          <a:prstGeom prst="rect">
            <a:avLst/>
          </a:prstGeom>
          <a:noFill/>
          <a:ln w="19050" cap="flat" cmpd="sng">
            <a:solidFill>
              <a:schemeClr val="dk2"/>
            </a:solidFill>
            <a:prstDash val="solid"/>
            <a:round/>
            <a:headEnd type="none" w="med" len="med"/>
            <a:tailEnd type="none" w="med" len="me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98250" y="16350"/>
            <a:ext cx="8826600" cy="602700"/>
          </a:xfrm>
          <a:prstGeom prst="rect">
            <a:avLst/>
          </a:prstGeom>
        </p:spPr>
        <p:txBody>
          <a:bodyPr wrap="square" lIns="91425" tIns="91425" rIns="91425" bIns="91425" anchor="ctr" anchorCtr="0">
            <a:noAutofit/>
          </a:bodyPr>
          <a:lstStyle/>
          <a:p>
            <a:pPr lvl="0">
              <a:spcBef>
                <a:spcPts val="0"/>
              </a:spcBef>
              <a:buNone/>
            </a:pPr>
            <a:r>
              <a:rPr lang="en-US" dirty="0" smtClean="0"/>
              <a:t>			MODIFIED BERGMAN MODEL</a:t>
            </a:r>
            <a:endParaRPr/>
          </a:p>
        </p:txBody>
      </p:sp>
      <p:pic>
        <p:nvPicPr>
          <p:cNvPr id="3" name="Picture 2"/>
          <p:cNvPicPr/>
          <p:nvPr/>
        </p:nvPicPr>
        <p:blipFill>
          <a:blip r:embed="rId3"/>
          <a:srcRect/>
          <a:stretch>
            <a:fillRect/>
          </a:stretch>
        </p:blipFill>
        <p:spPr bwMode="auto">
          <a:xfrm>
            <a:off x="0" y="666750"/>
            <a:ext cx="9144000" cy="4476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50"/>
            <a:ext cx="8924850" cy="602700"/>
          </a:xfrm>
        </p:spPr>
        <p:txBody>
          <a:bodyPr/>
          <a:lstStyle/>
          <a:p>
            <a:pPr algn="ctr"/>
            <a:r>
              <a:rPr lang="en-US" dirty="0" smtClean="0"/>
              <a:t>PID CONTROLLER</a:t>
            </a:r>
            <a:endParaRPr lang="en-US" dirty="0"/>
          </a:p>
        </p:txBody>
      </p:sp>
      <p:pic>
        <p:nvPicPr>
          <p:cNvPr id="1026" name="Picture 2"/>
          <p:cNvPicPr>
            <a:picLocks noChangeAspect="1" noChangeArrowheads="1"/>
          </p:cNvPicPr>
          <p:nvPr/>
        </p:nvPicPr>
        <p:blipFill>
          <a:blip r:embed="rId2"/>
          <a:srcRect/>
          <a:stretch>
            <a:fillRect/>
          </a:stretch>
        </p:blipFill>
        <p:spPr bwMode="auto">
          <a:xfrm>
            <a:off x="0" y="666750"/>
            <a:ext cx="9144000" cy="4476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98250" y="16350"/>
            <a:ext cx="8826600" cy="602700"/>
          </a:xfrm>
          <a:prstGeom prst="rect">
            <a:avLst/>
          </a:prstGeom>
        </p:spPr>
        <p:txBody>
          <a:bodyPr wrap="square" lIns="91425" tIns="91425" rIns="91425" bIns="91425" anchor="ctr" anchorCtr="0">
            <a:noAutofit/>
          </a:bodyPr>
          <a:lstStyle/>
          <a:p>
            <a:pPr lvl="0" algn="ctr">
              <a:spcBef>
                <a:spcPts val="0"/>
              </a:spcBef>
              <a:buNone/>
            </a:pPr>
            <a:r>
              <a:rPr lang="en-US" dirty="0" smtClean="0"/>
              <a:t>RESULT</a:t>
            </a:r>
            <a:endParaRPr/>
          </a:p>
        </p:txBody>
      </p:sp>
      <p:pic>
        <p:nvPicPr>
          <p:cNvPr id="3" name="Picture 2"/>
          <p:cNvPicPr/>
          <p:nvPr/>
        </p:nvPicPr>
        <p:blipFill>
          <a:blip r:embed="rId3"/>
          <a:srcRect/>
          <a:stretch>
            <a:fillRect/>
          </a:stretch>
        </p:blipFill>
        <p:spPr bwMode="auto">
          <a:xfrm>
            <a:off x="0" y="742950"/>
            <a:ext cx="2868391" cy="2057400"/>
          </a:xfrm>
          <a:prstGeom prst="rect">
            <a:avLst/>
          </a:prstGeom>
          <a:noFill/>
          <a:ln w="9525">
            <a:noFill/>
            <a:miter lim="800000"/>
            <a:headEnd/>
            <a:tailEnd/>
          </a:ln>
        </p:spPr>
      </p:pic>
      <p:pic>
        <p:nvPicPr>
          <p:cNvPr id="4" name="Picture 3"/>
          <p:cNvPicPr/>
          <p:nvPr/>
        </p:nvPicPr>
        <p:blipFill>
          <a:blip r:embed="rId4"/>
          <a:srcRect/>
          <a:stretch>
            <a:fillRect/>
          </a:stretch>
        </p:blipFill>
        <p:spPr bwMode="auto">
          <a:xfrm>
            <a:off x="2971800" y="728930"/>
            <a:ext cx="2882280" cy="2071420"/>
          </a:xfrm>
          <a:prstGeom prst="rect">
            <a:avLst/>
          </a:prstGeom>
          <a:noFill/>
          <a:ln w="9525">
            <a:noFill/>
            <a:miter lim="800000"/>
            <a:headEnd/>
            <a:tailEnd/>
          </a:ln>
        </p:spPr>
      </p:pic>
      <p:pic>
        <p:nvPicPr>
          <p:cNvPr id="5" name="Picture 4"/>
          <p:cNvPicPr/>
          <p:nvPr/>
        </p:nvPicPr>
        <p:blipFill>
          <a:blip r:embed="rId5"/>
          <a:srcRect/>
          <a:stretch>
            <a:fillRect/>
          </a:stretch>
        </p:blipFill>
        <p:spPr bwMode="auto">
          <a:xfrm>
            <a:off x="6019801" y="742950"/>
            <a:ext cx="2819399" cy="2057400"/>
          </a:xfrm>
          <a:prstGeom prst="rect">
            <a:avLst/>
          </a:prstGeom>
          <a:noFill/>
          <a:ln w="9525">
            <a:noFill/>
            <a:miter lim="800000"/>
            <a:headEnd/>
            <a:tailEnd/>
          </a:ln>
        </p:spPr>
      </p:pic>
      <p:pic>
        <p:nvPicPr>
          <p:cNvPr id="6" name="Picture 5"/>
          <p:cNvPicPr/>
          <p:nvPr/>
        </p:nvPicPr>
        <p:blipFill>
          <a:blip r:embed="rId6"/>
          <a:srcRect/>
          <a:stretch>
            <a:fillRect/>
          </a:stretch>
        </p:blipFill>
        <p:spPr bwMode="auto">
          <a:xfrm>
            <a:off x="1219200" y="2853104"/>
            <a:ext cx="3016758" cy="2157046"/>
          </a:xfrm>
          <a:prstGeom prst="rect">
            <a:avLst/>
          </a:prstGeom>
          <a:noFill/>
          <a:ln w="9525">
            <a:noFill/>
            <a:miter lim="800000"/>
            <a:headEnd/>
            <a:tailEnd/>
          </a:ln>
        </p:spPr>
      </p:pic>
      <p:pic>
        <p:nvPicPr>
          <p:cNvPr id="8" name="Picture 7"/>
          <p:cNvPicPr/>
          <p:nvPr/>
        </p:nvPicPr>
        <p:blipFill>
          <a:blip r:embed="rId7"/>
          <a:srcRect/>
          <a:stretch>
            <a:fillRect/>
          </a:stretch>
        </p:blipFill>
        <p:spPr bwMode="auto">
          <a:xfrm>
            <a:off x="4724400" y="2876550"/>
            <a:ext cx="2819400" cy="21279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152400" y="819150"/>
            <a:ext cx="8763000" cy="2246769"/>
          </a:xfrm>
          <a:prstGeom prst="rect">
            <a:avLst/>
          </a:prstGeom>
          <a:noFill/>
        </p:spPr>
        <p:txBody>
          <a:bodyPr wrap="square" rtlCol="0">
            <a:spAutoFit/>
          </a:bodyPr>
          <a:lstStyle/>
          <a:p>
            <a:r>
              <a:rPr lang="en-US" dirty="0" smtClean="0"/>
              <a:t>As shown in the results, the model works fine with the IVGTT test data (result1 &amp; result2) which consolidates the fact that the model is accurate enough and the evaluation works fine.  Also the modified minimal tends to converge even in case of open loop or when no insulin is provided but it takes more time and glucose concentration might rise to a very high value in between. In case of PID controller, the glucose converges to </a:t>
            </a:r>
            <a:r>
              <a:rPr lang="en-US" dirty="0" err="1" smtClean="0"/>
              <a:t>Gset</a:t>
            </a:r>
            <a:r>
              <a:rPr lang="en-US" dirty="0" smtClean="0"/>
              <a:t>, the only drawback is that the X(t)[active insulin] becomes negative when using the controller, which should not happen. It raises doubts about the model itself which should be dealt with, without moving further.</a:t>
            </a:r>
          </a:p>
          <a:p>
            <a:r>
              <a:rPr lang="en-US" dirty="0" smtClean="0"/>
              <a:t>As per the future work is concerned I am currently working on Linear Quadratic Control Algorithm(LQR) which is related to Algebraic </a:t>
            </a:r>
            <a:r>
              <a:rPr lang="en-US" dirty="0" err="1" smtClean="0"/>
              <a:t>Riccati</a:t>
            </a:r>
            <a:r>
              <a:rPr lang="en-US" dirty="0" smtClean="0"/>
              <a:t> Equation, I will then start working on the non-linear controller like SDRE tracker.</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795400"/>
            <a:ext cx="8520600" cy="1265100"/>
          </a:xfrm>
          <a:prstGeom prst="rect">
            <a:avLst/>
          </a:prstGeom>
        </p:spPr>
        <p:txBody>
          <a:bodyPr wrap="square" lIns="91425" tIns="91425" rIns="91425" bIns="91425" anchor="ctr" anchorCtr="0">
            <a:noAutofit/>
          </a:bodyPr>
          <a:lstStyle/>
          <a:p>
            <a:pPr lvl="0" algn="ctr">
              <a:spcBef>
                <a:spcPts val="0"/>
              </a:spcBef>
              <a:buNone/>
            </a:pPr>
            <a:r>
              <a:rPr lang="en-GB"/>
              <a:t>THANKS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98250" y="16350"/>
            <a:ext cx="8826600" cy="602700"/>
          </a:xfrm>
          <a:prstGeom prst="rect">
            <a:avLst/>
          </a:prstGeom>
        </p:spPr>
        <p:txBody>
          <a:bodyPr wrap="square" lIns="91425" tIns="91425" rIns="91425" bIns="91425" anchor="ctr" anchorCtr="0">
            <a:noAutofit/>
          </a:bodyPr>
          <a:lstStyle/>
          <a:p>
            <a:pPr lvl="0" algn="ctr">
              <a:spcBef>
                <a:spcPts val="0"/>
              </a:spcBef>
              <a:buNone/>
            </a:pPr>
            <a:r>
              <a:rPr lang="en-GB" b="1"/>
              <a:t>OBJECTIVE</a:t>
            </a:r>
            <a:r>
              <a:rPr lang="en-GB"/>
              <a:t> </a:t>
            </a:r>
          </a:p>
        </p:txBody>
      </p:sp>
      <p:sp>
        <p:nvSpPr>
          <p:cNvPr id="161" name="Shape 161"/>
          <p:cNvSpPr txBox="1"/>
          <p:nvPr/>
        </p:nvSpPr>
        <p:spPr>
          <a:xfrm>
            <a:off x="0" y="619050"/>
            <a:ext cx="9144000" cy="4524600"/>
          </a:xfrm>
          <a:prstGeom prst="rect">
            <a:avLst/>
          </a:prstGeom>
          <a:noFill/>
          <a:ln>
            <a:noFill/>
          </a:ln>
        </p:spPr>
        <p:txBody>
          <a:bodyPr wrap="square" lIns="91425" tIns="91425" rIns="91425" bIns="91425" anchor="ctr" anchorCtr="0">
            <a:noAutofit/>
          </a:bodyPr>
          <a:lstStyle/>
          <a:p>
            <a:pPr lvl="0" rtl="0">
              <a:spcBef>
                <a:spcPts val="0"/>
              </a:spcBef>
              <a:buNone/>
            </a:pPr>
            <a:r>
              <a:rPr lang="en-GB" sz="2400" dirty="0"/>
              <a:t>To study various glucose-insulin homeostasis model and the advantages and disadvantages of these model over each other.</a:t>
            </a:r>
          </a:p>
          <a:p>
            <a:pPr lvl="0" rtl="0">
              <a:spcBef>
                <a:spcPts val="0"/>
              </a:spcBef>
              <a:buNone/>
            </a:pPr>
            <a:endParaRPr sz="2400"/>
          </a:p>
          <a:p>
            <a:pPr lvl="0" rtl="0">
              <a:spcBef>
                <a:spcPts val="0"/>
              </a:spcBef>
              <a:buNone/>
            </a:pPr>
            <a:r>
              <a:rPr lang="en-GB" sz="2400" dirty="0"/>
              <a:t>To study various mathematical modelling algorithm used for solving these model.</a:t>
            </a:r>
          </a:p>
          <a:p>
            <a:pPr lvl="0" rtl="0">
              <a:spcBef>
                <a:spcPts val="0"/>
              </a:spcBef>
              <a:buNone/>
            </a:pPr>
            <a:endParaRPr sz="2400"/>
          </a:p>
          <a:p>
            <a:pPr lvl="0">
              <a:spcBef>
                <a:spcPts val="0"/>
              </a:spcBef>
              <a:buNone/>
            </a:pPr>
            <a:r>
              <a:rPr lang="en-GB" sz="2400" dirty="0"/>
              <a:t>To come up with a model and an algorithm which can be successfully implemented on a embedded system which can then be used as an artificial pancreas(a control system with both controller and observer). </a:t>
            </a:r>
          </a:p>
        </p:txBody>
      </p:sp>
      <p:pic>
        <p:nvPicPr>
          <p:cNvPr id="4" name="Picture 2" descr="http://medicalfuturist.com/wp-content/uploads/2016/06/PR-PRL-175_UKdiagra_v0.jpg"/>
          <p:cNvPicPr>
            <a:picLocks noChangeAspect="1" noChangeArrowheads="1"/>
          </p:cNvPicPr>
          <p:nvPr/>
        </p:nvPicPr>
        <p:blipFill>
          <a:blip r:embed="rId3"/>
          <a:srcRect/>
          <a:stretch>
            <a:fillRect/>
          </a:stretch>
        </p:blipFill>
        <p:spPr bwMode="auto">
          <a:xfrm>
            <a:off x="-29518" y="0"/>
            <a:ext cx="9173517" cy="5143500"/>
          </a:xfrm>
          <a:prstGeom prst="rect">
            <a:avLst/>
          </a:prstGeom>
          <a:noFill/>
        </p:spPr>
      </p:pic>
      <p:sp>
        <p:nvSpPr>
          <p:cNvPr id="8" name="TextBox 7"/>
          <p:cNvSpPr txBox="1"/>
          <p:nvPr/>
        </p:nvSpPr>
        <p:spPr>
          <a:xfrm>
            <a:off x="0" y="4781550"/>
            <a:ext cx="1371600" cy="307777"/>
          </a:xfrm>
          <a:prstGeom prst="rect">
            <a:avLst/>
          </a:prstGeom>
          <a:noFill/>
        </p:spPr>
        <p:txBody>
          <a:bodyPr wrap="square" rtlCol="0">
            <a:spAutoFit/>
          </a:bodyPr>
          <a:lstStyle/>
          <a:p>
            <a:r>
              <a:rPr lang="en-US" dirty="0" smtClean="0">
                <a:solidFill>
                  <a:schemeClr val="bg1"/>
                </a:solidFill>
              </a:rPr>
              <a:t>copied</a:t>
            </a:r>
            <a:endParaRPr lang="en-US" dirty="0">
              <a:solidFill>
                <a:schemeClr val="bg1"/>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6" name="Shape 166"/>
          <p:cNvSpPr txBox="1"/>
          <p:nvPr/>
        </p:nvSpPr>
        <p:spPr>
          <a:xfrm>
            <a:off x="0" y="684525"/>
            <a:ext cx="9144000" cy="4458900"/>
          </a:xfrm>
          <a:prstGeom prst="rect">
            <a:avLst/>
          </a:prstGeom>
          <a:no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spcBef>
                <a:spcPts val="0"/>
              </a:spcBef>
              <a:buNone/>
            </a:pPr>
            <a:r>
              <a:rPr lang="en-GB"/>
              <a:t>Globally, an estimated 422 million adults were living with diabetes in 2014, compared to 108 million in 1980.</a:t>
            </a:r>
          </a:p>
          <a:p>
            <a:pPr lvl="0">
              <a:spcBef>
                <a:spcPts val="0"/>
              </a:spcBef>
              <a:buNone/>
            </a:pPr>
            <a:endParaRPr/>
          </a:p>
          <a:p>
            <a:pPr lvl="0">
              <a:spcBef>
                <a:spcPts val="0"/>
              </a:spcBef>
              <a:buNone/>
            </a:pPr>
            <a:r>
              <a:rPr lang="en-GB"/>
              <a:t>Diabetes caused 1.5 million deaths in 2012.It was the eighth leading cause of death among both sexes and the fifth leading cause of death in women in 2012.</a:t>
            </a:r>
          </a:p>
          <a:p>
            <a:pPr lvl="0">
              <a:spcBef>
                <a:spcPts val="0"/>
              </a:spcBef>
              <a:buNone/>
            </a:pPr>
            <a:endParaRPr/>
          </a:p>
          <a:p>
            <a:pPr lvl="0">
              <a:spcBef>
                <a:spcPts val="0"/>
              </a:spcBef>
              <a:buNone/>
            </a:pPr>
            <a:r>
              <a:rPr lang="en-GB"/>
              <a:t>Diabetes is a chronic, progressive disease characterized by elevated levels of blood glucose known as hyperglycemia. Diabetes of all types can lead to complications in many parts of the body and can increase the overall risk of dying prematurely.</a:t>
            </a:r>
          </a:p>
          <a:p>
            <a:pPr lvl="0">
              <a:spcBef>
                <a:spcPts val="0"/>
              </a:spcBef>
              <a:buNone/>
            </a:pPr>
            <a:endParaRPr/>
          </a:p>
          <a:p>
            <a:pPr lvl="0">
              <a:spcBef>
                <a:spcPts val="0"/>
              </a:spcBef>
              <a:buNone/>
            </a:pPr>
            <a:r>
              <a:rPr lang="en-GB"/>
              <a:t>There are mainly two types of diabetes -</a:t>
            </a:r>
          </a:p>
          <a:p>
            <a:pPr lvl="0">
              <a:spcBef>
                <a:spcPts val="0"/>
              </a:spcBef>
              <a:buNone/>
            </a:pPr>
            <a:r>
              <a:rPr lang="en-GB"/>
              <a:t>Type 1 DM results from the pancreas failure to produce enough insulin</a:t>
            </a:r>
          </a:p>
          <a:p>
            <a:pPr lvl="0">
              <a:spcBef>
                <a:spcPts val="0"/>
              </a:spcBef>
              <a:buNone/>
            </a:pPr>
            <a:r>
              <a:rPr lang="en-GB"/>
              <a:t>Type 2 DM begins with insulin resistance, a condition in which cells fail to respond to insulin properly.</a:t>
            </a:r>
          </a:p>
          <a:p>
            <a:pPr lvl="0">
              <a:spcBef>
                <a:spcPts val="0"/>
              </a:spcBef>
              <a:buNone/>
            </a:pPr>
            <a:endParaRPr/>
          </a:p>
          <a:p>
            <a:pPr lvl="0">
              <a:spcBef>
                <a:spcPts val="0"/>
              </a:spcBef>
              <a:buNone/>
            </a:pPr>
            <a:r>
              <a:rPr lang="en-GB"/>
              <a:t>Insulin injection or doses are required to regulate the blood glucose level in our body, but the limitation of the current management is the death of a large no of patients by hypoglycaemic shock due to overdose of insulin as the dose is calculated manually. Around 2-4% of patients with T1DM die due to hypoglycemic shock. Also in case of T2DM using insulin doses turns out to be a better and cheaper way of dealing with the complications.</a:t>
            </a:r>
          </a:p>
          <a:p>
            <a:pPr lvl="0">
              <a:spcBef>
                <a:spcPts val="0"/>
              </a:spcBef>
              <a:buNone/>
            </a:pPr>
            <a:endParaRPr/>
          </a:p>
          <a:p>
            <a:pPr lvl="0">
              <a:spcBef>
                <a:spcPts val="0"/>
              </a:spcBef>
              <a:buNone/>
            </a:pPr>
            <a:r>
              <a:rPr lang="en-GB"/>
              <a:t>Researches are ongoing, to create an artificial pancreas which can automatically regulate the blood glucose level in the body by releasing appropriate amount of insulin in the body depending upon the glucose measurement alone.</a:t>
            </a:r>
          </a:p>
        </p:txBody>
      </p:sp>
      <p:pic>
        <p:nvPicPr>
          <p:cNvPr id="167" name="Shape 167" descr="Screenshot from 2017-10-01 22-32-36.png"/>
          <p:cNvPicPr preferRelativeResize="0"/>
          <p:nvPr/>
        </p:nvPicPr>
        <p:blipFill rotWithShape="1">
          <a:blip r:embed="rId4">
            <a:alphaModFix/>
          </a:blip>
          <a:srcRect/>
          <a:stretch/>
        </p:blipFill>
        <p:spPr>
          <a:xfrm>
            <a:off x="0" y="609600"/>
            <a:ext cx="9143999" cy="4533825"/>
          </a:xfrm>
          <a:prstGeom prst="rect">
            <a:avLst/>
          </a:prstGeom>
          <a:noFill/>
          <a:ln>
            <a:noFill/>
          </a:ln>
        </p:spPr>
      </p:pic>
      <p:pic>
        <p:nvPicPr>
          <p:cNvPr id="168" name="Shape 168" descr="Screenshot from 2017-10-02 03-07-51.png"/>
          <p:cNvPicPr preferRelativeResize="0"/>
          <p:nvPr/>
        </p:nvPicPr>
        <p:blipFill>
          <a:blip r:embed="rId5">
            <a:alphaModFix/>
          </a:blip>
          <a:stretch>
            <a:fillRect/>
          </a:stretch>
        </p:blipFill>
        <p:spPr>
          <a:xfrm>
            <a:off x="25275" y="708625"/>
            <a:ext cx="9118724" cy="4434800"/>
          </a:xfrm>
          <a:prstGeom prst="rect">
            <a:avLst/>
          </a:prstGeom>
          <a:noFill/>
          <a:ln>
            <a:noFill/>
          </a:ln>
        </p:spPr>
      </p:pic>
      <p:sp>
        <p:nvSpPr>
          <p:cNvPr id="169" name="Shape 169"/>
          <p:cNvSpPr txBox="1"/>
          <p:nvPr/>
        </p:nvSpPr>
        <p:spPr>
          <a:xfrm>
            <a:off x="25275" y="0"/>
            <a:ext cx="9144000" cy="684600"/>
          </a:xfrm>
          <a:prstGeom prst="rect">
            <a:avLst/>
          </a:prstGeom>
          <a:solidFill>
            <a:schemeClr val="dk1"/>
          </a:solidFill>
          <a:ln>
            <a:noFill/>
          </a:ln>
        </p:spPr>
        <p:txBody>
          <a:bodyPr wrap="square" lIns="91425" tIns="91425" rIns="91425" bIns="91425" anchor="ctr" anchorCtr="0">
            <a:noAutofit/>
          </a:bodyPr>
          <a:lstStyle/>
          <a:p>
            <a:pPr lvl="0" algn="ctr">
              <a:spcBef>
                <a:spcPts val="0"/>
              </a:spcBef>
              <a:buNone/>
            </a:pPr>
            <a:r>
              <a:rPr lang="en-GB" sz="2400">
                <a:solidFill>
                  <a:schemeClr val="lt1"/>
                </a:solidFill>
              </a:rPr>
              <a:t>MOTIVATION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60950" y="2065350"/>
            <a:ext cx="8222100" cy="1012800"/>
          </a:xfrm>
          <a:prstGeom prst="rect">
            <a:avLst/>
          </a:prstGeom>
        </p:spPr>
        <p:txBody>
          <a:bodyPr wrap="square" lIns="91425" tIns="91425" rIns="91425" bIns="91425" anchor="ctr" anchorCtr="0">
            <a:noAutofit/>
          </a:bodyPr>
          <a:lstStyle/>
          <a:p>
            <a:pPr lvl="0" algn="ctr" rtl="0">
              <a:spcBef>
                <a:spcPts val="0"/>
              </a:spcBef>
              <a:buNone/>
            </a:pPr>
            <a:r>
              <a:rPr lang="en-GB"/>
              <a:t> WHAT IS DIABETES</a:t>
            </a:r>
          </a:p>
        </p:txBody>
      </p:sp>
      <p:sp>
        <p:nvSpPr>
          <p:cNvPr id="175" name="Shape 175"/>
          <p:cNvSpPr txBox="1"/>
          <p:nvPr/>
        </p:nvSpPr>
        <p:spPr>
          <a:xfrm>
            <a:off x="0" y="9450"/>
            <a:ext cx="9205800" cy="4524600"/>
          </a:xfrm>
          <a:prstGeom prst="rect">
            <a:avLst/>
          </a:prstGeom>
          <a:noFill/>
          <a:ln>
            <a:noFill/>
          </a:ln>
        </p:spPr>
        <p:txBody>
          <a:bodyPr wrap="square" lIns="91425" tIns="91425" rIns="91425" bIns="91425" anchor="ctr" anchorCtr="0">
            <a:noAutofit/>
          </a:bodyPr>
          <a:lstStyle/>
          <a:p>
            <a:pPr lvl="0" rtl="0">
              <a:spcBef>
                <a:spcPts val="0"/>
              </a:spcBef>
              <a:buNone/>
            </a:pPr>
            <a:endParaRPr sz="2400"/>
          </a:p>
        </p:txBody>
      </p:sp>
      <p:pic>
        <p:nvPicPr>
          <p:cNvPr id="176" name="Shape 176" descr="Screenshot from 2017-10-02 00-53-54.png"/>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177" name="Shape 177" descr="Screenshot from 2017-10-02 00-54-06.png"/>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178" name="Shape 178" descr="Screenshot from 2017-10-02 00-54-59.png"/>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179" name="Shape 179" descr="Screenshot from 2017-10-02 00-55-22.png"/>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180" name="Shape 180" descr="Screenshot from 2017-10-02 00-55-33.png"/>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181" name="Shape 181" descr="Screenshot from 2017-10-02 00-55-59.png"/>
          <p:cNvPicPr preferRelativeResize="0"/>
          <p:nvPr/>
        </p:nvPicPr>
        <p:blipFill>
          <a:blip r:embed="rId8">
            <a:alphaModFix/>
          </a:blip>
          <a:stretch>
            <a:fillRect/>
          </a:stretch>
        </p:blipFill>
        <p:spPr>
          <a:xfrm>
            <a:off x="0" y="1255"/>
            <a:ext cx="9144001" cy="51409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98250" y="16350"/>
            <a:ext cx="8826600" cy="602700"/>
          </a:xfrm>
          <a:prstGeom prst="rect">
            <a:avLst/>
          </a:prstGeom>
        </p:spPr>
        <p:txBody>
          <a:bodyPr wrap="square" lIns="91425" tIns="91425" rIns="91425" bIns="91425" anchor="ctr" anchorCtr="0">
            <a:noAutofit/>
          </a:bodyPr>
          <a:lstStyle/>
          <a:p>
            <a:pPr lvl="0" algn="ctr" rtl="0">
              <a:spcBef>
                <a:spcPts val="0"/>
              </a:spcBef>
              <a:buNone/>
            </a:pPr>
            <a:r>
              <a:rPr lang="en-GB"/>
              <a:t> Structure Of Vein</a:t>
            </a:r>
          </a:p>
        </p:txBody>
      </p:sp>
      <p:sp>
        <p:nvSpPr>
          <p:cNvPr id="187" name="Shape 187"/>
          <p:cNvSpPr txBox="1"/>
          <p:nvPr/>
        </p:nvSpPr>
        <p:spPr>
          <a:xfrm>
            <a:off x="0" y="619050"/>
            <a:ext cx="8757900" cy="4524600"/>
          </a:xfrm>
          <a:prstGeom prst="rect">
            <a:avLst/>
          </a:prstGeom>
          <a:noFill/>
          <a:ln>
            <a:noFill/>
          </a:ln>
        </p:spPr>
        <p:txBody>
          <a:bodyPr wrap="square" lIns="91425" tIns="91425" rIns="91425" bIns="91425" anchor="ctr" anchorCtr="0">
            <a:noAutofit/>
          </a:bodyPr>
          <a:lstStyle/>
          <a:p>
            <a:pPr lvl="0" rtl="0">
              <a:spcBef>
                <a:spcPts val="0"/>
              </a:spcBef>
              <a:buNone/>
            </a:pPr>
            <a:endParaRPr sz="2400"/>
          </a:p>
        </p:txBody>
      </p:sp>
      <p:pic>
        <p:nvPicPr>
          <p:cNvPr id="188" name="Shape 188" descr="30-03.gif"/>
          <p:cNvPicPr preferRelativeResize="0"/>
          <p:nvPr/>
        </p:nvPicPr>
        <p:blipFill>
          <a:blip r:embed="rId3">
            <a:alphaModFix/>
          </a:blip>
          <a:stretch>
            <a:fillRect/>
          </a:stretch>
        </p:blipFill>
        <p:spPr>
          <a:xfrm>
            <a:off x="0" y="671900"/>
            <a:ext cx="9144000" cy="44716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0" y="16350"/>
            <a:ext cx="8924700" cy="663600"/>
          </a:xfrm>
          <a:prstGeom prst="rect">
            <a:avLst/>
          </a:prstGeom>
        </p:spPr>
        <p:txBody>
          <a:bodyPr wrap="square" lIns="91425" tIns="91425" rIns="91425" bIns="91425" anchor="ctr" anchorCtr="0">
            <a:noAutofit/>
          </a:bodyPr>
          <a:lstStyle/>
          <a:p>
            <a:pPr lvl="0" algn="ctr" rtl="0">
              <a:spcBef>
                <a:spcPts val="0"/>
              </a:spcBef>
              <a:buNone/>
            </a:pPr>
            <a:r>
              <a:rPr lang="en-GB"/>
              <a:t> Model Of The Physiological Process (Bergman’s Minimal Model)</a:t>
            </a:r>
          </a:p>
        </p:txBody>
      </p:sp>
      <p:pic>
        <p:nvPicPr>
          <p:cNvPr id="194" name="Shape 194" descr="File:Liver.svg - Wikimedia Commons"/>
          <p:cNvPicPr preferRelativeResize="0"/>
          <p:nvPr/>
        </p:nvPicPr>
        <p:blipFill>
          <a:blip r:embed="rId3">
            <a:alphaModFix/>
          </a:blip>
          <a:stretch>
            <a:fillRect/>
          </a:stretch>
        </p:blipFill>
        <p:spPr>
          <a:xfrm>
            <a:off x="238375" y="2004538"/>
            <a:ext cx="891600" cy="646399"/>
          </a:xfrm>
          <a:prstGeom prst="rect">
            <a:avLst/>
          </a:prstGeom>
          <a:noFill/>
          <a:ln>
            <a:noFill/>
          </a:ln>
        </p:spPr>
      </p:pic>
      <p:sp>
        <p:nvSpPr>
          <p:cNvPr id="195" name="Shape 195"/>
          <p:cNvSpPr/>
          <p:nvPr/>
        </p:nvSpPr>
        <p:spPr>
          <a:xfrm>
            <a:off x="3560450" y="2024050"/>
            <a:ext cx="2131800" cy="870300"/>
          </a:xfrm>
          <a:prstGeom prst="roundRect">
            <a:avLst>
              <a:gd name="adj" fmla="val 16667"/>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r>
              <a:rPr lang="en-GB"/>
              <a:t>Glucose Compartment</a:t>
            </a:r>
          </a:p>
          <a:p>
            <a:pPr lvl="0" algn="ctr">
              <a:spcBef>
                <a:spcPts val="0"/>
              </a:spcBef>
              <a:buNone/>
            </a:pPr>
            <a:r>
              <a:rPr lang="en-GB">
                <a:solidFill>
                  <a:srgbClr val="FF0000"/>
                </a:solidFill>
              </a:rPr>
              <a:t>G(t)</a:t>
            </a:r>
          </a:p>
        </p:txBody>
      </p:sp>
      <p:pic>
        <p:nvPicPr>
          <p:cNvPr id="196" name="Shape 196" descr="Ficheiro:Peripheral nerve, cross section.jpg - Wikipedia, a ..."/>
          <p:cNvPicPr preferRelativeResize="0"/>
          <p:nvPr/>
        </p:nvPicPr>
        <p:blipFill>
          <a:blip r:embed="rId4">
            <a:alphaModFix/>
          </a:blip>
          <a:stretch>
            <a:fillRect/>
          </a:stretch>
        </p:blipFill>
        <p:spPr>
          <a:xfrm>
            <a:off x="7985025" y="1994400"/>
            <a:ext cx="988451" cy="870300"/>
          </a:xfrm>
          <a:prstGeom prst="rect">
            <a:avLst/>
          </a:prstGeom>
          <a:noFill/>
          <a:ln>
            <a:noFill/>
          </a:ln>
        </p:spPr>
      </p:pic>
      <p:sp>
        <p:nvSpPr>
          <p:cNvPr id="197" name="Shape 197"/>
          <p:cNvSpPr/>
          <p:nvPr/>
        </p:nvSpPr>
        <p:spPr>
          <a:xfrm rot="7955282">
            <a:off x="3956363" y="1361605"/>
            <a:ext cx="272194" cy="729525"/>
          </a:xfrm>
          <a:prstGeom prst="upArrow">
            <a:avLst>
              <a:gd name="adj1" fmla="val 54177"/>
              <a:gd name="adj2" fmla="val 50000"/>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8" name="Shape 198"/>
          <p:cNvSpPr/>
          <p:nvPr/>
        </p:nvSpPr>
        <p:spPr>
          <a:xfrm>
            <a:off x="3025950" y="715950"/>
            <a:ext cx="891600" cy="870300"/>
          </a:xfrm>
          <a:prstGeom prst="teardrop">
            <a:avLst>
              <a:gd name="adj" fmla="val 100000"/>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r>
              <a:rPr lang="en-GB" sz="1000"/>
              <a:t>Dose of glucose</a:t>
            </a:r>
          </a:p>
        </p:txBody>
      </p:sp>
      <p:sp>
        <p:nvSpPr>
          <p:cNvPr id="199" name="Shape 199"/>
          <p:cNvSpPr/>
          <p:nvPr/>
        </p:nvSpPr>
        <p:spPr>
          <a:xfrm rot="5400000">
            <a:off x="7061675" y="2829975"/>
            <a:ext cx="338100" cy="2804700"/>
          </a:xfrm>
          <a:prstGeom prst="upArrow">
            <a:avLst>
              <a:gd name="adj1" fmla="val 50000"/>
              <a:gd name="adj2" fmla="val 50000"/>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0" name="Shape 200"/>
          <p:cNvSpPr txBox="1"/>
          <p:nvPr/>
        </p:nvSpPr>
        <p:spPr>
          <a:xfrm>
            <a:off x="7908825" y="2788500"/>
            <a:ext cx="1162200" cy="623100"/>
          </a:xfrm>
          <a:prstGeom prst="rect">
            <a:avLst/>
          </a:prstGeom>
          <a:noFill/>
          <a:ln>
            <a:noFill/>
          </a:ln>
        </p:spPr>
        <p:txBody>
          <a:bodyPr wrap="square" lIns="91425" tIns="91425" rIns="91425" bIns="91425" anchor="t" anchorCtr="0">
            <a:noAutofit/>
          </a:bodyPr>
          <a:lstStyle/>
          <a:p>
            <a:pPr lvl="0" algn="ctr">
              <a:spcBef>
                <a:spcPts val="0"/>
              </a:spcBef>
              <a:buNone/>
            </a:pPr>
            <a:r>
              <a:rPr lang="en-GB"/>
              <a:t>Peripheral   tissues</a:t>
            </a:r>
          </a:p>
        </p:txBody>
      </p:sp>
      <p:sp>
        <p:nvSpPr>
          <p:cNvPr id="201" name="Shape 201"/>
          <p:cNvSpPr txBox="1"/>
          <p:nvPr/>
        </p:nvSpPr>
        <p:spPr>
          <a:xfrm>
            <a:off x="620750" y="2349631"/>
            <a:ext cx="560400" cy="338100"/>
          </a:xfrm>
          <a:prstGeom prst="rect">
            <a:avLst/>
          </a:prstGeom>
          <a:noFill/>
          <a:ln>
            <a:noFill/>
          </a:ln>
        </p:spPr>
        <p:txBody>
          <a:bodyPr wrap="square" lIns="91425" tIns="91425" rIns="91425" bIns="91425" anchor="t" anchorCtr="0">
            <a:noAutofit/>
          </a:bodyPr>
          <a:lstStyle/>
          <a:p>
            <a:pPr lvl="0">
              <a:spcBef>
                <a:spcPts val="0"/>
              </a:spcBef>
              <a:buNone/>
            </a:pPr>
            <a:r>
              <a:rPr lang="en-GB"/>
              <a:t>liver</a:t>
            </a:r>
          </a:p>
        </p:txBody>
      </p:sp>
      <p:sp>
        <p:nvSpPr>
          <p:cNvPr id="202" name="Shape 202"/>
          <p:cNvSpPr/>
          <p:nvPr/>
        </p:nvSpPr>
        <p:spPr>
          <a:xfrm>
            <a:off x="3285825" y="3591175"/>
            <a:ext cx="2514900" cy="970800"/>
          </a:xfrm>
          <a:prstGeom prst="trapezoid">
            <a:avLst>
              <a:gd name="adj" fmla="val 58575"/>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GB"/>
              <a:t>Remote pool of active insulin </a:t>
            </a:r>
          </a:p>
          <a:p>
            <a:pPr lvl="0" algn="ctr">
              <a:spcBef>
                <a:spcPts val="0"/>
              </a:spcBef>
              <a:buNone/>
            </a:pPr>
            <a:r>
              <a:rPr lang="en-GB">
                <a:solidFill>
                  <a:srgbClr val="FF0000"/>
                </a:solidFill>
              </a:rPr>
              <a:t>I</a:t>
            </a:r>
            <a:r>
              <a:rPr lang="en-GB" baseline="-25000">
                <a:solidFill>
                  <a:srgbClr val="FF0000"/>
                </a:solidFill>
              </a:rPr>
              <a:t>2</a:t>
            </a:r>
            <a:r>
              <a:rPr lang="en-GB">
                <a:solidFill>
                  <a:srgbClr val="FF0000"/>
                </a:solidFill>
              </a:rPr>
              <a:t>(t)</a:t>
            </a:r>
          </a:p>
        </p:txBody>
      </p:sp>
      <p:sp>
        <p:nvSpPr>
          <p:cNvPr id="203" name="Shape 203"/>
          <p:cNvSpPr/>
          <p:nvPr/>
        </p:nvSpPr>
        <p:spPr>
          <a:xfrm rot="5400000" flipH="1">
            <a:off x="5870275" y="2480225"/>
            <a:ext cx="1276200" cy="1617600"/>
          </a:xfrm>
          <a:prstGeom prst="bentArrow">
            <a:avLst>
              <a:gd name="adj1" fmla="val 25000"/>
              <a:gd name="adj2" fmla="val 25251"/>
              <a:gd name="adj3" fmla="val 25154"/>
              <a:gd name="adj4" fmla="val 15088"/>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4" name="Shape 204"/>
          <p:cNvSpPr/>
          <p:nvPr/>
        </p:nvSpPr>
        <p:spPr>
          <a:xfrm rot="-5400000">
            <a:off x="2022200" y="2522725"/>
            <a:ext cx="1168200" cy="1662000"/>
          </a:xfrm>
          <a:prstGeom prst="bentArrow">
            <a:avLst>
              <a:gd name="adj1" fmla="val 28680"/>
              <a:gd name="adj2" fmla="val 25000"/>
              <a:gd name="adj3" fmla="val 26500"/>
              <a:gd name="adj4" fmla="val 11371"/>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5" name="Shape 205"/>
          <p:cNvSpPr/>
          <p:nvPr/>
        </p:nvSpPr>
        <p:spPr>
          <a:xfrm>
            <a:off x="5762750" y="2240450"/>
            <a:ext cx="2131800" cy="447300"/>
          </a:xfrm>
          <a:prstGeom prst="rightArrow">
            <a:avLst>
              <a:gd name="adj1" fmla="val 50000"/>
              <a:gd name="adj2" fmla="val 50000"/>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GB"/>
              <a:t>Decrease of Glucose</a:t>
            </a:r>
          </a:p>
        </p:txBody>
      </p:sp>
      <p:sp>
        <p:nvSpPr>
          <p:cNvPr id="206" name="Shape 206"/>
          <p:cNvSpPr/>
          <p:nvPr/>
        </p:nvSpPr>
        <p:spPr>
          <a:xfrm>
            <a:off x="1403525" y="2088050"/>
            <a:ext cx="2026200" cy="371100"/>
          </a:xfrm>
          <a:prstGeom prst="rightArrow">
            <a:avLst>
              <a:gd name="adj1" fmla="val 50000"/>
              <a:gd name="adj2" fmla="val 50000"/>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GB"/>
              <a:t>Increase of Glucose</a:t>
            </a:r>
          </a:p>
        </p:txBody>
      </p:sp>
      <p:sp>
        <p:nvSpPr>
          <p:cNvPr id="207" name="Shape 207"/>
          <p:cNvSpPr/>
          <p:nvPr/>
        </p:nvSpPr>
        <p:spPr>
          <a:xfrm>
            <a:off x="1352925" y="2369825"/>
            <a:ext cx="2026200" cy="371100"/>
          </a:xfrm>
          <a:prstGeom prst="leftArrow">
            <a:avLst>
              <a:gd name="adj1" fmla="val 50000"/>
              <a:gd name="adj2" fmla="val 50000"/>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GB"/>
              <a:t>Decrease of Glucose</a:t>
            </a:r>
          </a:p>
        </p:txBody>
      </p:sp>
      <p:sp>
        <p:nvSpPr>
          <p:cNvPr id="208" name="Shape 208"/>
          <p:cNvSpPr/>
          <p:nvPr/>
        </p:nvSpPr>
        <p:spPr>
          <a:xfrm>
            <a:off x="1775300" y="4074975"/>
            <a:ext cx="1603800" cy="314700"/>
          </a:xfrm>
          <a:prstGeom prst="leftRightArrow">
            <a:avLst>
              <a:gd name="adj1" fmla="val 50000"/>
              <a:gd name="adj2" fmla="val 50000"/>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9" name="Shape 209"/>
          <p:cNvSpPr txBox="1"/>
          <p:nvPr/>
        </p:nvSpPr>
        <p:spPr>
          <a:xfrm>
            <a:off x="5762750" y="3523150"/>
            <a:ext cx="1352100" cy="338100"/>
          </a:xfrm>
          <a:prstGeom prst="rect">
            <a:avLst/>
          </a:prstGeom>
          <a:noFill/>
          <a:ln>
            <a:noFill/>
          </a:ln>
        </p:spPr>
        <p:txBody>
          <a:bodyPr wrap="square" lIns="91425" tIns="91425" rIns="91425" bIns="91425" anchor="t" anchorCtr="0">
            <a:noAutofit/>
          </a:bodyPr>
          <a:lstStyle/>
          <a:p>
            <a:pPr lvl="0">
              <a:spcBef>
                <a:spcPts val="0"/>
              </a:spcBef>
              <a:buNone/>
            </a:pPr>
            <a:r>
              <a:rPr lang="en-GB" sz="1000"/>
              <a:t>Effect of Insulin on glucose conc.</a:t>
            </a:r>
          </a:p>
        </p:txBody>
      </p:sp>
      <p:sp>
        <p:nvSpPr>
          <p:cNvPr id="210" name="Shape 210"/>
          <p:cNvSpPr txBox="1"/>
          <p:nvPr/>
        </p:nvSpPr>
        <p:spPr>
          <a:xfrm>
            <a:off x="2105150" y="3523150"/>
            <a:ext cx="1352100" cy="338100"/>
          </a:xfrm>
          <a:prstGeom prst="rect">
            <a:avLst/>
          </a:prstGeom>
          <a:noFill/>
          <a:ln>
            <a:noFill/>
          </a:ln>
        </p:spPr>
        <p:txBody>
          <a:bodyPr wrap="square" lIns="91425" tIns="91425" rIns="91425" bIns="91425" anchor="t" anchorCtr="0">
            <a:noAutofit/>
          </a:bodyPr>
          <a:lstStyle/>
          <a:p>
            <a:pPr lvl="0" rtl="0">
              <a:spcBef>
                <a:spcPts val="0"/>
              </a:spcBef>
              <a:buNone/>
            </a:pPr>
            <a:r>
              <a:rPr lang="en-GB" sz="1000"/>
              <a:t>Effect of Insulin on glucose conc.</a:t>
            </a:r>
          </a:p>
        </p:txBody>
      </p:sp>
      <p:sp>
        <p:nvSpPr>
          <p:cNvPr id="211" name="Shape 211"/>
          <p:cNvSpPr txBox="1"/>
          <p:nvPr/>
        </p:nvSpPr>
        <p:spPr>
          <a:xfrm>
            <a:off x="2094475" y="1783250"/>
            <a:ext cx="560400" cy="314700"/>
          </a:xfrm>
          <a:prstGeom prst="rect">
            <a:avLst/>
          </a:prstGeom>
          <a:noFill/>
          <a:ln>
            <a:noFill/>
          </a:ln>
        </p:spPr>
        <p:txBody>
          <a:bodyPr wrap="square" lIns="91425" tIns="91425" rIns="91425" bIns="91425" anchor="t" anchorCtr="0">
            <a:noAutofit/>
          </a:bodyPr>
          <a:lstStyle/>
          <a:p>
            <a:pPr lvl="0">
              <a:spcBef>
                <a:spcPts val="0"/>
              </a:spcBef>
              <a:buNone/>
            </a:pPr>
            <a:r>
              <a:rPr lang="en-GB"/>
              <a:t>B</a:t>
            </a:r>
            <a:r>
              <a:rPr lang="en-GB" baseline="-25000"/>
              <a:t>o</a:t>
            </a:r>
          </a:p>
        </p:txBody>
      </p:sp>
      <p:sp>
        <p:nvSpPr>
          <p:cNvPr id="212" name="Shape 212"/>
          <p:cNvSpPr txBox="1"/>
          <p:nvPr/>
        </p:nvSpPr>
        <p:spPr>
          <a:xfrm>
            <a:off x="6067175" y="1960550"/>
            <a:ext cx="1484100" cy="371100"/>
          </a:xfrm>
          <a:prstGeom prst="rect">
            <a:avLst/>
          </a:prstGeom>
          <a:noFill/>
          <a:ln>
            <a:noFill/>
          </a:ln>
        </p:spPr>
        <p:txBody>
          <a:bodyPr wrap="square" lIns="91425" tIns="91425" rIns="91425" bIns="91425" anchor="t" anchorCtr="0">
            <a:noAutofit/>
          </a:bodyPr>
          <a:lstStyle/>
          <a:p>
            <a:pPr lvl="0">
              <a:spcBef>
                <a:spcPts val="0"/>
              </a:spcBef>
              <a:buNone/>
            </a:pPr>
            <a:r>
              <a:rPr lang="en-GB"/>
              <a:t>R</a:t>
            </a:r>
            <a:r>
              <a:rPr lang="en-GB" baseline="-25000"/>
              <a:t>do</a:t>
            </a:r>
            <a:r>
              <a:rPr lang="en-GB"/>
              <a:t>+  k*G(t)</a:t>
            </a:r>
          </a:p>
        </p:txBody>
      </p:sp>
      <p:sp>
        <p:nvSpPr>
          <p:cNvPr id="213" name="Shape 213"/>
          <p:cNvSpPr txBox="1"/>
          <p:nvPr/>
        </p:nvSpPr>
        <p:spPr>
          <a:xfrm>
            <a:off x="2652400" y="2642625"/>
            <a:ext cx="804900" cy="314700"/>
          </a:xfrm>
          <a:prstGeom prst="rect">
            <a:avLst/>
          </a:prstGeom>
          <a:noFill/>
          <a:ln>
            <a:noFill/>
          </a:ln>
        </p:spPr>
        <p:txBody>
          <a:bodyPr wrap="square" lIns="91425" tIns="91425" rIns="91425" bIns="91425" anchor="t" anchorCtr="0">
            <a:noAutofit/>
          </a:bodyPr>
          <a:lstStyle/>
          <a:p>
            <a:pPr lvl="0">
              <a:spcBef>
                <a:spcPts val="0"/>
              </a:spcBef>
              <a:buNone/>
            </a:pPr>
            <a:r>
              <a:rPr lang="en-GB"/>
              <a:t>k</a:t>
            </a:r>
            <a:r>
              <a:rPr lang="en-GB" baseline="-25000"/>
              <a:t>5</a:t>
            </a:r>
            <a:r>
              <a:rPr lang="en-GB"/>
              <a:t>*G(t)</a:t>
            </a:r>
          </a:p>
        </p:txBody>
      </p:sp>
      <p:sp>
        <p:nvSpPr>
          <p:cNvPr id="214" name="Shape 214"/>
          <p:cNvSpPr txBox="1"/>
          <p:nvPr/>
        </p:nvSpPr>
        <p:spPr>
          <a:xfrm>
            <a:off x="2480000" y="3243700"/>
            <a:ext cx="1162200" cy="314700"/>
          </a:xfrm>
          <a:prstGeom prst="rect">
            <a:avLst/>
          </a:prstGeom>
          <a:noFill/>
          <a:ln>
            <a:noFill/>
          </a:ln>
        </p:spPr>
        <p:txBody>
          <a:bodyPr wrap="square" lIns="91425" tIns="91425" rIns="91425" bIns="91425" anchor="t" anchorCtr="0">
            <a:noAutofit/>
          </a:bodyPr>
          <a:lstStyle/>
          <a:p>
            <a:pPr lvl="0">
              <a:spcBef>
                <a:spcPts val="0"/>
              </a:spcBef>
              <a:buNone/>
            </a:pPr>
            <a:r>
              <a:rPr lang="en-GB"/>
              <a:t>k</a:t>
            </a:r>
            <a:r>
              <a:rPr lang="en-GB" baseline="-25000"/>
              <a:t>6</a:t>
            </a:r>
            <a:r>
              <a:rPr lang="en-GB"/>
              <a:t>*I</a:t>
            </a:r>
            <a:r>
              <a:rPr lang="en-GB" baseline="-25000"/>
              <a:t>2</a:t>
            </a:r>
            <a:r>
              <a:rPr lang="en-GB"/>
              <a:t>(t)*G(t)</a:t>
            </a:r>
          </a:p>
        </p:txBody>
      </p:sp>
      <p:sp>
        <p:nvSpPr>
          <p:cNvPr id="215" name="Shape 215"/>
          <p:cNvSpPr txBox="1"/>
          <p:nvPr/>
        </p:nvSpPr>
        <p:spPr>
          <a:xfrm>
            <a:off x="5699650" y="3222880"/>
            <a:ext cx="1243500" cy="338100"/>
          </a:xfrm>
          <a:prstGeom prst="rect">
            <a:avLst/>
          </a:prstGeom>
          <a:noFill/>
          <a:ln>
            <a:noFill/>
          </a:ln>
        </p:spPr>
        <p:txBody>
          <a:bodyPr wrap="square" lIns="91425" tIns="91425" rIns="91425" bIns="91425" anchor="t" anchorCtr="0">
            <a:noAutofit/>
          </a:bodyPr>
          <a:lstStyle/>
          <a:p>
            <a:pPr lvl="0">
              <a:spcBef>
                <a:spcPts val="0"/>
              </a:spcBef>
              <a:buNone/>
            </a:pPr>
            <a:r>
              <a:rPr lang="en-GB"/>
              <a:t>k</a:t>
            </a:r>
            <a:r>
              <a:rPr lang="en-GB" baseline="-25000"/>
              <a:t>4</a:t>
            </a:r>
            <a:r>
              <a:rPr lang="en-GB"/>
              <a:t>*I</a:t>
            </a:r>
            <a:r>
              <a:rPr lang="en-GB" baseline="-25000"/>
              <a:t>2</a:t>
            </a:r>
            <a:r>
              <a:rPr lang="en-GB"/>
              <a:t>(t)*G(t)</a:t>
            </a:r>
          </a:p>
        </p:txBody>
      </p:sp>
      <p:sp>
        <p:nvSpPr>
          <p:cNvPr id="216" name="Shape 216"/>
          <p:cNvSpPr txBox="1"/>
          <p:nvPr/>
        </p:nvSpPr>
        <p:spPr>
          <a:xfrm>
            <a:off x="6255975" y="1039150"/>
            <a:ext cx="2891400" cy="447300"/>
          </a:xfrm>
          <a:prstGeom prst="rect">
            <a:avLst/>
          </a:prstGeom>
          <a:noFill/>
          <a:ln>
            <a:noFill/>
          </a:ln>
        </p:spPr>
        <p:txBody>
          <a:bodyPr wrap="square" lIns="91425" tIns="91425" rIns="91425" bIns="91425" anchor="t" anchorCtr="0">
            <a:noAutofit/>
          </a:bodyPr>
          <a:lstStyle/>
          <a:p>
            <a:pPr lvl="0">
              <a:spcBef>
                <a:spcPts val="0"/>
              </a:spcBef>
              <a:buNone/>
            </a:pPr>
            <a:r>
              <a:rPr lang="en-GB"/>
              <a:t>B</a:t>
            </a:r>
            <a:r>
              <a:rPr lang="en-GB" baseline="-25000"/>
              <a:t>o</a:t>
            </a:r>
            <a:r>
              <a:rPr lang="en-GB"/>
              <a:t> -  R</a:t>
            </a:r>
            <a:r>
              <a:rPr lang="en-GB" baseline="-25000"/>
              <a:t>do</a:t>
            </a:r>
            <a:r>
              <a:rPr lang="en-GB"/>
              <a:t> = k</a:t>
            </a:r>
            <a:r>
              <a:rPr lang="en-GB" baseline="-25000"/>
              <a:t>5</a:t>
            </a:r>
            <a:r>
              <a:rPr lang="en-GB"/>
              <a:t>*G</a:t>
            </a:r>
            <a:r>
              <a:rPr lang="en-GB" baseline="-25000"/>
              <a:t>b</a:t>
            </a:r>
            <a:r>
              <a:rPr lang="en-GB"/>
              <a:t> + k</a:t>
            </a:r>
            <a:r>
              <a:rPr lang="en-GB" baseline="-25000"/>
              <a:t>1</a:t>
            </a:r>
            <a:r>
              <a:rPr lang="en-GB"/>
              <a:t>*G</a:t>
            </a:r>
            <a:r>
              <a:rPr lang="en-GB" baseline="-25000"/>
              <a:t>b</a:t>
            </a:r>
          </a:p>
        </p:txBody>
      </p:sp>
      <p:sp>
        <p:nvSpPr>
          <p:cNvPr id="217" name="Shape 217"/>
          <p:cNvSpPr txBox="1"/>
          <p:nvPr/>
        </p:nvSpPr>
        <p:spPr>
          <a:xfrm>
            <a:off x="6763350" y="4234575"/>
            <a:ext cx="804900" cy="338100"/>
          </a:xfrm>
          <a:prstGeom prst="rect">
            <a:avLst/>
          </a:prstGeom>
          <a:noFill/>
          <a:ln>
            <a:noFill/>
          </a:ln>
        </p:spPr>
        <p:txBody>
          <a:bodyPr wrap="square" lIns="91425" tIns="91425" rIns="91425" bIns="91425" anchor="t" anchorCtr="0">
            <a:noAutofit/>
          </a:bodyPr>
          <a:lstStyle/>
          <a:p>
            <a:pPr lvl="0">
              <a:spcBef>
                <a:spcPts val="0"/>
              </a:spcBef>
              <a:buNone/>
            </a:pPr>
            <a:r>
              <a:rPr lang="en-GB"/>
              <a:t>k</a:t>
            </a:r>
            <a:r>
              <a:rPr lang="en-GB" baseline="-25000"/>
              <a:t>3</a:t>
            </a:r>
            <a:r>
              <a:rPr lang="en-GB"/>
              <a:t>* I</a:t>
            </a:r>
            <a:r>
              <a:rPr lang="en-GB" baseline="-25000"/>
              <a:t>2</a:t>
            </a:r>
            <a:r>
              <a:rPr lang="en-GB"/>
              <a:t>(t)</a:t>
            </a:r>
          </a:p>
        </p:txBody>
      </p:sp>
      <p:sp>
        <p:nvSpPr>
          <p:cNvPr id="218" name="Shape 218"/>
          <p:cNvSpPr txBox="1"/>
          <p:nvPr/>
        </p:nvSpPr>
        <p:spPr>
          <a:xfrm>
            <a:off x="1962275" y="4248300"/>
            <a:ext cx="1243500" cy="447300"/>
          </a:xfrm>
          <a:prstGeom prst="rect">
            <a:avLst/>
          </a:prstGeom>
          <a:noFill/>
          <a:ln>
            <a:noFill/>
          </a:ln>
        </p:spPr>
        <p:txBody>
          <a:bodyPr wrap="square" lIns="91425" tIns="91425" rIns="91425" bIns="91425" anchor="t" anchorCtr="0">
            <a:noAutofit/>
          </a:bodyPr>
          <a:lstStyle/>
          <a:p>
            <a:pPr lvl="0" rtl="0">
              <a:spcBef>
                <a:spcPts val="0"/>
              </a:spcBef>
              <a:buNone/>
            </a:pPr>
            <a:r>
              <a:rPr lang="en-GB"/>
              <a:t>k</a:t>
            </a:r>
            <a:r>
              <a:rPr lang="en-GB" baseline="-25000"/>
              <a:t>2</a:t>
            </a:r>
            <a:r>
              <a:rPr lang="en-GB"/>
              <a:t>* [ I(t) - I</a:t>
            </a:r>
            <a:r>
              <a:rPr lang="en-GB" baseline="-25000"/>
              <a:t>b </a:t>
            </a:r>
            <a:r>
              <a:rPr lang="en-GB"/>
              <a:t>]</a:t>
            </a:r>
          </a:p>
        </p:txBody>
      </p:sp>
      <p:sp>
        <p:nvSpPr>
          <p:cNvPr id="219" name="Shape 219"/>
          <p:cNvSpPr txBox="1"/>
          <p:nvPr/>
        </p:nvSpPr>
        <p:spPr>
          <a:xfrm>
            <a:off x="3982000" y="760350"/>
            <a:ext cx="1936500" cy="547200"/>
          </a:xfrm>
          <a:prstGeom prst="rect">
            <a:avLst/>
          </a:prstGeom>
          <a:noFill/>
          <a:ln>
            <a:noFill/>
          </a:ln>
        </p:spPr>
        <p:txBody>
          <a:bodyPr wrap="square" lIns="91425" tIns="91425" rIns="91425" bIns="91425" anchor="t" anchorCtr="0">
            <a:noAutofit/>
          </a:bodyPr>
          <a:lstStyle/>
          <a:p>
            <a:pPr lvl="0">
              <a:spcBef>
                <a:spcPts val="0"/>
              </a:spcBef>
              <a:buNone/>
            </a:pPr>
            <a:r>
              <a:rPr lang="en-GB"/>
              <a:t>This is not modelled for  IVGTT test.</a:t>
            </a:r>
          </a:p>
        </p:txBody>
      </p:sp>
      <p:sp>
        <p:nvSpPr>
          <p:cNvPr id="220" name="Shape 220"/>
          <p:cNvSpPr/>
          <p:nvPr/>
        </p:nvSpPr>
        <p:spPr>
          <a:xfrm>
            <a:off x="1718725" y="2024125"/>
            <a:ext cx="163500" cy="849300"/>
          </a:xfrm>
          <a:prstGeom prst="ellipse">
            <a:avLst/>
          </a:prstGeom>
          <a:noFill/>
          <a:ln w="19050" cap="flat" cmpd="sng">
            <a:solidFill>
              <a:schemeClr val="dk2"/>
            </a:solidFill>
            <a:prstDash val="dash"/>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1" name="Shape 221"/>
          <p:cNvSpPr txBox="1"/>
          <p:nvPr/>
        </p:nvSpPr>
        <p:spPr>
          <a:xfrm>
            <a:off x="1428425" y="1757975"/>
            <a:ext cx="560400" cy="177600"/>
          </a:xfrm>
          <a:prstGeom prst="rect">
            <a:avLst/>
          </a:prstGeom>
          <a:noFill/>
          <a:ln>
            <a:noFill/>
          </a:ln>
        </p:spPr>
        <p:txBody>
          <a:bodyPr wrap="square" lIns="91425" tIns="91425" rIns="91425" bIns="91425" anchor="t" anchorCtr="0">
            <a:noAutofit/>
          </a:bodyPr>
          <a:lstStyle/>
          <a:p>
            <a:pPr lvl="0">
              <a:spcBef>
                <a:spcPts val="0"/>
              </a:spcBef>
              <a:buNone/>
            </a:pPr>
            <a:r>
              <a:rPr lang="en-GB" sz="900"/>
              <a:t>NHGB</a:t>
            </a:r>
          </a:p>
        </p:txBody>
      </p:sp>
      <p:grpSp>
        <p:nvGrpSpPr>
          <p:cNvPr id="222" name="Shape 222"/>
          <p:cNvGrpSpPr/>
          <p:nvPr/>
        </p:nvGrpSpPr>
        <p:grpSpPr>
          <a:xfrm>
            <a:off x="131550" y="3670750"/>
            <a:ext cx="1538800" cy="1351800"/>
            <a:chOff x="179200" y="3670725"/>
            <a:chExt cx="1538800" cy="1351800"/>
          </a:xfrm>
        </p:grpSpPr>
        <p:pic>
          <p:nvPicPr>
            <p:cNvPr id="223" name="Shape 223" descr="File:Pancreas - sized.png - Wikimedia Commons"/>
            <p:cNvPicPr preferRelativeResize="0"/>
            <p:nvPr/>
          </p:nvPicPr>
          <p:blipFill>
            <a:blip r:embed="rId5">
              <a:alphaModFix/>
            </a:blip>
            <a:stretch>
              <a:fillRect/>
            </a:stretch>
          </p:blipFill>
          <p:spPr>
            <a:xfrm>
              <a:off x="179200" y="3670725"/>
              <a:ext cx="1484100" cy="1168200"/>
            </a:xfrm>
            <a:prstGeom prst="rect">
              <a:avLst/>
            </a:prstGeom>
            <a:noFill/>
            <a:ln>
              <a:noFill/>
            </a:ln>
          </p:spPr>
        </p:pic>
        <p:sp>
          <p:nvSpPr>
            <p:cNvPr id="224" name="Shape 224"/>
            <p:cNvSpPr txBox="1"/>
            <p:nvPr/>
          </p:nvSpPr>
          <p:spPr>
            <a:xfrm>
              <a:off x="555800" y="4051725"/>
              <a:ext cx="1162200" cy="970800"/>
            </a:xfrm>
            <a:prstGeom prst="rect">
              <a:avLst/>
            </a:prstGeom>
            <a:noFill/>
            <a:ln>
              <a:noFill/>
            </a:ln>
          </p:spPr>
          <p:txBody>
            <a:bodyPr wrap="square" lIns="91425" tIns="91425" rIns="91425" bIns="91425" anchor="t" anchorCtr="0">
              <a:noAutofit/>
            </a:bodyPr>
            <a:lstStyle/>
            <a:p>
              <a:pPr lvl="0" algn="ctr" rtl="0">
                <a:spcBef>
                  <a:spcPts val="0"/>
                </a:spcBef>
                <a:buNone/>
              </a:pPr>
              <a:r>
                <a:rPr lang="en-GB"/>
                <a:t>Plasma insulin</a:t>
              </a:r>
            </a:p>
            <a:p>
              <a:pPr lvl="0" algn="ctr">
                <a:spcBef>
                  <a:spcPts val="0"/>
                </a:spcBef>
                <a:buNone/>
              </a:pPr>
              <a:r>
                <a:rPr lang="en-GB">
                  <a:solidFill>
                    <a:srgbClr val="FF0000"/>
                  </a:solidFill>
                </a:rPr>
                <a:t>I(t)</a:t>
              </a:r>
            </a:p>
          </p:txBody>
        </p:sp>
      </p:grpSp>
      <p:cxnSp>
        <p:nvCxnSpPr>
          <p:cNvPr id="225" name="Shape 225"/>
          <p:cNvCxnSpPr>
            <a:stCxn id="195" idx="2"/>
            <a:endCxn id="223" idx="0"/>
          </p:cNvCxnSpPr>
          <p:nvPr/>
        </p:nvCxnSpPr>
        <p:spPr>
          <a:xfrm rot="5400000">
            <a:off x="2361800" y="1406200"/>
            <a:ext cx="776400" cy="3752700"/>
          </a:xfrm>
          <a:prstGeom prst="curvedConnector3">
            <a:avLst>
              <a:gd name="adj1" fmla="val 50000"/>
            </a:avLst>
          </a:prstGeom>
          <a:noFill/>
          <a:ln w="19050"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9"/>
                                        </p:tgtEl>
                                        <p:attrNameLst>
                                          <p:attrName>style.visibility</p:attrName>
                                        </p:attrNameLst>
                                      </p:cBhvr>
                                      <p:to>
                                        <p:strVal val="visible"/>
                                      </p:to>
                                    </p:set>
                                    <p:animEffect transition="in" filter="fade">
                                      <p:cBhvr>
                                        <p:cTn id="75" dur="1000"/>
                                        <p:tgtEl>
                                          <p:spTgt spid="199"/>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99"/>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1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97"/>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98"/>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219"/>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21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descr="Screenshot from 2017-10-02 16-45-49.png"/>
          <p:cNvPicPr preferRelativeResize="0"/>
          <p:nvPr/>
        </p:nvPicPr>
        <p:blipFill>
          <a:blip r:embed="rId3">
            <a:alphaModFix/>
          </a:blip>
          <a:stretch>
            <a:fillRect/>
          </a:stretch>
        </p:blipFill>
        <p:spPr>
          <a:xfrm>
            <a:off x="0" y="3071813"/>
            <a:ext cx="6171124" cy="2047875"/>
          </a:xfrm>
          <a:prstGeom prst="rect">
            <a:avLst/>
          </a:prstGeom>
          <a:noFill/>
          <a:ln w="19050" cap="flat" cmpd="sng">
            <a:solidFill>
              <a:schemeClr val="dk2"/>
            </a:solidFill>
            <a:prstDash val="solid"/>
            <a:round/>
            <a:headEnd type="none" w="med" len="med"/>
            <a:tailEnd type="none" w="med" len="med"/>
          </a:ln>
        </p:spPr>
      </p:pic>
      <p:pic>
        <p:nvPicPr>
          <p:cNvPr id="231" name="Shape 231" descr="Screenshot from 2017-10-02 16-53-55.png"/>
          <p:cNvPicPr preferRelativeResize="0"/>
          <p:nvPr/>
        </p:nvPicPr>
        <p:blipFill>
          <a:blip r:embed="rId4">
            <a:alphaModFix/>
          </a:blip>
          <a:stretch>
            <a:fillRect/>
          </a:stretch>
        </p:blipFill>
        <p:spPr>
          <a:xfrm>
            <a:off x="6219825" y="3071825"/>
            <a:ext cx="2924175" cy="2047875"/>
          </a:xfrm>
          <a:prstGeom prst="rect">
            <a:avLst/>
          </a:prstGeom>
          <a:noFill/>
          <a:ln w="19050" cap="flat" cmpd="sng">
            <a:solidFill>
              <a:schemeClr val="dk2"/>
            </a:solidFill>
            <a:prstDash val="solid"/>
            <a:round/>
            <a:headEnd type="none" w="med" len="med"/>
            <a:tailEnd type="none" w="med" len="med"/>
          </a:ln>
        </p:spPr>
      </p:pic>
      <p:sp>
        <p:nvSpPr>
          <p:cNvPr id="232" name="Shape 232"/>
          <p:cNvSpPr/>
          <p:nvPr/>
        </p:nvSpPr>
        <p:spPr>
          <a:xfrm>
            <a:off x="7241725" y="2124475"/>
            <a:ext cx="872100" cy="745500"/>
          </a:xfrm>
          <a:prstGeom prst="upArrow">
            <a:avLst>
              <a:gd name="adj1" fmla="val 50000"/>
              <a:gd name="adj2" fmla="val 50000"/>
            </a:avLst>
          </a:prstGeom>
          <a:solidFill>
            <a:srgbClr val="CFE2F3"/>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3" name="Shape 233"/>
          <p:cNvSpPr txBox="1"/>
          <p:nvPr/>
        </p:nvSpPr>
        <p:spPr>
          <a:xfrm>
            <a:off x="6255600" y="1619350"/>
            <a:ext cx="2888400" cy="429600"/>
          </a:xfrm>
          <a:prstGeom prst="rect">
            <a:avLst/>
          </a:prstGeom>
          <a:solidFill>
            <a:schemeClr val="lt1"/>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GB"/>
              <a:t>   A First Order Delay Equation</a:t>
            </a:r>
          </a:p>
        </p:txBody>
      </p:sp>
      <p:pic>
        <p:nvPicPr>
          <p:cNvPr id="234" name="Shape 234" descr="Screenshot from 2017-10-02 18-56-40.png"/>
          <p:cNvPicPr preferRelativeResize="0"/>
          <p:nvPr/>
        </p:nvPicPr>
        <p:blipFill>
          <a:blip r:embed="rId5">
            <a:alphaModFix/>
          </a:blip>
          <a:stretch>
            <a:fillRect/>
          </a:stretch>
        </p:blipFill>
        <p:spPr>
          <a:xfrm>
            <a:off x="6552126" y="762000"/>
            <a:ext cx="2257425" cy="838200"/>
          </a:xfrm>
          <a:prstGeom prst="rect">
            <a:avLst/>
          </a:prstGeom>
          <a:noFill/>
          <a:ln w="19050" cap="flat" cmpd="sng">
            <a:solidFill>
              <a:schemeClr val="dk2"/>
            </a:solidFill>
            <a:prstDash val="solid"/>
            <a:round/>
            <a:headEnd type="none" w="med" len="med"/>
            <a:tailEnd type="none" w="med" len="med"/>
          </a:ln>
        </p:spPr>
      </p:pic>
      <p:pic>
        <p:nvPicPr>
          <p:cNvPr id="235" name="Shape 235" descr="Screenshot from 2017-10-04 19-35-23.png"/>
          <p:cNvPicPr preferRelativeResize="0"/>
          <p:nvPr/>
        </p:nvPicPr>
        <p:blipFill>
          <a:blip r:embed="rId6">
            <a:alphaModFix/>
          </a:blip>
          <a:stretch>
            <a:fillRect/>
          </a:stretch>
        </p:blipFill>
        <p:spPr>
          <a:xfrm>
            <a:off x="-6900" y="0"/>
            <a:ext cx="6171125" cy="3022375"/>
          </a:xfrm>
          <a:prstGeom prst="rect">
            <a:avLst/>
          </a:prstGeom>
          <a:noFill/>
          <a:ln w="19050" cap="flat" cmpd="sng">
            <a:solidFill>
              <a:schemeClr val="dk2"/>
            </a:solidFill>
            <a:prstDash val="solid"/>
            <a:round/>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150" y="16350"/>
            <a:ext cx="9144000" cy="648300"/>
          </a:xfrm>
          <a:prstGeom prst="rect">
            <a:avLst/>
          </a:prstGeom>
        </p:spPr>
        <p:txBody>
          <a:bodyPr wrap="square" lIns="91425" tIns="91425" rIns="91425" bIns="91425" anchor="ctr" anchorCtr="0">
            <a:noAutofit/>
          </a:bodyPr>
          <a:lstStyle/>
          <a:p>
            <a:pPr lvl="0" algn="ctr">
              <a:spcBef>
                <a:spcPts val="0"/>
              </a:spcBef>
              <a:buNone/>
            </a:pPr>
            <a:r>
              <a:rPr lang="en-GB"/>
              <a:t>Insulin Minimal Model</a:t>
            </a:r>
          </a:p>
        </p:txBody>
      </p:sp>
      <p:grpSp>
        <p:nvGrpSpPr>
          <p:cNvPr id="241" name="Shape 241"/>
          <p:cNvGrpSpPr/>
          <p:nvPr/>
        </p:nvGrpSpPr>
        <p:grpSpPr>
          <a:xfrm>
            <a:off x="0" y="740850"/>
            <a:ext cx="4723351" cy="2472475"/>
            <a:chOff x="0" y="664650"/>
            <a:chExt cx="4723351" cy="2472475"/>
          </a:xfrm>
        </p:grpSpPr>
        <p:pic>
          <p:nvPicPr>
            <p:cNvPr id="242" name="Shape 242" descr="Screenshot from 2017-10-04 21-42-56.png"/>
            <p:cNvPicPr preferRelativeResize="0"/>
            <p:nvPr/>
          </p:nvPicPr>
          <p:blipFill>
            <a:blip r:embed="rId3">
              <a:alphaModFix/>
            </a:blip>
            <a:stretch>
              <a:fillRect/>
            </a:stretch>
          </p:blipFill>
          <p:spPr>
            <a:xfrm>
              <a:off x="0" y="664650"/>
              <a:ext cx="4723351" cy="2472475"/>
            </a:xfrm>
            <a:prstGeom prst="rect">
              <a:avLst/>
            </a:prstGeom>
            <a:noFill/>
            <a:ln w="19050" cap="flat" cmpd="sng">
              <a:solidFill>
                <a:schemeClr val="dk2"/>
              </a:solidFill>
              <a:prstDash val="solid"/>
              <a:round/>
              <a:headEnd type="none" w="med" len="med"/>
              <a:tailEnd type="none" w="med" len="med"/>
            </a:ln>
          </p:spPr>
        </p:pic>
        <p:sp>
          <p:nvSpPr>
            <p:cNvPr id="243" name="Shape 243"/>
            <p:cNvSpPr txBox="1"/>
            <p:nvPr/>
          </p:nvSpPr>
          <p:spPr>
            <a:xfrm>
              <a:off x="10950" y="2862450"/>
              <a:ext cx="1268400" cy="253800"/>
            </a:xfrm>
            <a:prstGeom prst="rect">
              <a:avLst/>
            </a:prstGeom>
            <a:noFill/>
            <a:ln>
              <a:noFill/>
            </a:ln>
          </p:spPr>
          <p:txBody>
            <a:bodyPr wrap="square" lIns="91425" tIns="91425" rIns="91425" bIns="91425" anchor="t" anchorCtr="0">
              <a:noAutofit/>
            </a:bodyPr>
            <a:lstStyle/>
            <a:p>
              <a:pPr lvl="0">
                <a:spcBef>
                  <a:spcPts val="0"/>
                </a:spcBef>
                <a:buNone/>
              </a:pPr>
              <a:r>
                <a:rPr lang="en-GB" sz="1000"/>
                <a:t>copied</a:t>
              </a:r>
            </a:p>
          </p:txBody>
        </p:sp>
      </p:grpSp>
      <p:sp>
        <p:nvSpPr>
          <p:cNvPr id="244" name="Shape 244"/>
          <p:cNvSpPr txBox="1"/>
          <p:nvPr/>
        </p:nvSpPr>
        <p:spPr>
          <a:xfrm>
            <a:off x="4752575" y="712275"/>
            <a:ext cx="4391400" cy="2472600"/>
          </a:xfrm>
          <a:prstGeom prst="rect">
            <a:avLst/>
          </a:prstGeom>
          <a:noFill/>
          <a:ln>
            <a:noFill/>
          </a:ln>
        </p:spPr>
        <p:txBody>
          <a:bodyPr wrap="square" lIns="91425" tIns="91425" rIns="91425" bIns="91425" anchor="t" anchorCtr="0">
            <a:noAutofit/>
          </a:bodyPr>
          <a:lstStyle/>
          <a:p>
            <a:pPr lvl="0">
              <a:spcBef>
                <a:spcPts val="0"/>
              </a:spcBef>
              <a:buNone/>
            </a:pPr>
            <a:r>
              <a:rPr lang="en-GB"/>
              <a:t>The above model takes care only for the endogenous insulin produced by the pancreas.</a:t>
            </a:r>
          </a:p>
          <a:p>
            <a:pPr lvl="0">
              <a:spcBef>
                <a:spcPts val="0"/>
              </a:spcBef>
              <a:buNone/>
            </a:pPr>
            <a:endParaRPr/>
          </a:p>
          <a:p>
            <a:pPr lvl="0">
              <a:spcBef>
                <a:spcPts val="0"/>
              </a:spcBef>
              <a:buNone/>
            </a:pPr>
            <a:r>
              <a:rPr lang="en-GB"/>
              <a:t>To take care for the injected insulin, the equation used is given below.</a:t>
            </a:r>
          </a:p>
        </p:txBody>
      </p:sp>
      <p:pic>
        <p:nvPicPr>
          <p:cNvPr id="245" name="Shape 245" descr="Screenshot from 2017-10-04 21-58-54.png"/>
          <p:cNvPicPr preferRelativeResize="0"/>
          <p:nvPr/>
        </p:nvPicPr>
        <p:blipFill>
          <a:blip r:embed="rId4">
            <a:alphaModFix/>
          </a:blip>
          <a:stretch>
            <a:fillRect/>
          </a:stretch>
        </p:blipFill>
        <p:spPr>
          <a:xfrm>
            <a:off x="0" y="3213325"/>
            <a:ext cx="4723350" cy="752475"/>
          </a:xfrm>
          <a:prstGeom prst="rect">
            <a:avLst/>
          </a:prstGeom>
          <a:noFill/>
          <a:ln w="19050" cap="flat" cmpd="sng">
            <a:solidFill>
              <a:schemeClr val="dk2"/>
            </a:solidFill>
            <a:prstDash val="solid"/>
            <a:round/>
            <a:headEnd type="none" w="med" len="med"/>
            <a:tailEnd type="none" w="med" len="med"/>
          </a:ln>
        </p:spPr>
      </p:pic>
      <p:pic>
        <p:nvPicPr>
          <p:cNvPr id="246" name="Shape 246" descr="Screenshot from 2017-10-04 21-59-53.png"/>
          <p:cNvPicPr preferRelativeResize="0"/>
          <p:nvPr/>
        </p:nvPicPr>
        <p:blipFill>
          <a:blip r:embed="rId5">
            <a:alphaModFix/>
          </a:blip>
          <a:stretch>
            <a:fillRect/>
          </a:stretch>
        </p:blipFill>
        <p:spPr>
          <a:xfrm>
            <a:off x="5485351" y="2270475"/>
            <a:ext cx="2762250" cy="1314450"/>
          </a:xfrm>
          <a:prstGeom prst="rect">
            <a:avLst/>
          </a:prstGeom>
          <a:noFill/>
          <a:ln w="19050" cap="flat" cmpd="sng">
            <a:solidFill>
              <a:schemeClr val="dk2"/>
            </a:solidFill>
            <a:prstDash val="solid"/>
            <a:round/>
            <a:headEnd type="none" w="med" len="med"/>
            <a:tailEnd type="none" w="med" len="me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98250" y="16350"/>
            <a:ext cx="8826600" cy="602700"/>
          </a:xfrm>
          <a:prstGeom prst="rect">
            <a:avLst/>
          </a:prstGeom>
        </p:spPr>
        <p:txBody>
          <a:bodyPr wrap="square" lIns="91425" tIns="91425" rIns="91425" bIns="91425" anchor="ctr" anchorCtr="0">
            <a:noAutofit/>
          </a:bodyPr>
          <a:lstStyle/>
          <a:p>
            <a:pPr lvl="0" algn="ctr" rtl="0">
              <a:spcBef>
                <a:spcPts val="0"/>
              </a:spcBef>
              <a:buNone/>
            </a:pPr>
            <a:r>
              <a:rPr lang="en-GB"/>
              <a:t> Distributed Data </a:t>
            </a:r>
            <a:r>
              <a:rPr lang="en-GB">
                <a:latin typeface="Comic Sans MS"/>
                <a:ea typeface="Comic Sans MS"/>
                <a:cs typeface="Comic Sans MS"/>
                <a:sym typeface="Comic Sans MS"/>
              </a:rPr>
              <a:t>ODE</a:t>
            </a:r>
            <a:r>
              <a:rPr lang="en-GB"/>
              <a:t> Problem</a:t>
            </a:r>
          </a:p>
        </p:txBody>
      </p:sp>
      <p:sp>
        <p:nvSpPr>
          <p:cNvPr id="252" name="Shape 252"/>
          <p:cNvSpPr txBox="1"/>
          <p:nvPr/>
        </p:nvSpPr>
        <p:spPr>
          <a:xfrm>
            <a:off x="0" y="619050"/>
            <a:ext cx="9205800" cy="4524600"/>
          </a:xfrm>
          <a:prstGeom prst="rect">
            <a:avLst/>
          </a:prstGeom>
          <a:noFill/>
          <a:ln>
            <a:noFill/>
          </a:ln>
        </p:spPr>
        <p:txBody>
          <a:bodyPr wrap="square" lIns="91425" tIns="91425" rIns="91425" bIns="91425" anchor="t" anchorCtr="0">
            <a:noAutofit/>
          </a:bodyPr>
          <a:lstStyle/>
          <a:p>
            <a:pPr lvl="0">
              <a:spcBef>
                <a:spcPts val="0"/>
              </a:spcBef>
              <a:buNone/>
            </a:pPr>
            <a:r>
              <a:rPr lang="en-GB" sz="1500"/>
              <a:t>Distributed data ODE problems are those in which we need to solve the system of ODEs (linear or non-linear) where we have data which over-determine the system and there might be errors in the data.</a:t>
            </a:r>
          </a:p>
          <a:p>
            <a:pPr lvl="0">
              <a:spcBef>
                <a:spcPts val="0"/>
              </a:spcBef>
              <a:buNone/>
            </a:pPr>
            <a:endParaRPr sz="1500"/>
          </a:p>
          <a:p>
            <a:pPr lvl="0">
              <a:spcBef>
                <a:spcPts val="0"/>
              </a:spcBef>
              <a:buNone/>
            </a:pPr>
            <a:r>
              <a:rPr lang="en-GB" sz="1500"/>
              <a:t>We will be using iterative algorithm for solving of such system of ODEs and for parameter estimation.</a:t>
            </a:r>
          </a:p>
          <a:p>
            <a:pPr lvl="0">
              <a:spcBef>
                <a:spcPts val="0"/>
              </a:spcBef>
              <a:buNone/>
            </a:pPr>
            <a:endParaRPr sz="1500"/>
          </a:p>
          <a:p>
            <a:pPr lvl="0">
              <a:spcBef>
                <a:spcPts val="0"/>
              </a:spcBef>
              <a:buNone/>
            </a:pPr>
            <a:r>
              <a:rPr lang="en-GB" sz="1500"/>
              <a:t>We will be using iterative least square regression algorithms for understanding of the model -</a:t>
            </a:r>
          </a:p>
          <a:p>
            <a:pPr lvl="0">
              <a:spcBef>
                <a:spcPts val="0"/>
              </a:spcBef>
              <a:buNone/>
            </a:pPr>
            <a:endParaRPr sz="1500"/>
          </a:p>
          <a:p>
            <a:pPr marL="457200" lvl="0" indent="-323850" rtl="0">
              <a:spcBef>
                <a:spcPts val="0"/>
              </a:spcBef>
              <a:spcAft>
                <a:spcPts val="0"/>
              </a:spcAft>
              <a:buSzPct val="100000"/>
              <a:buChar char="●"/>
            </a:pPr>
            <a:r>
              <a:rPr lang="en-GB" sz="1500"/>
              <a:t>Gradient Descent</a:t>
            </a:r>
          </a:p>
          <a:p>
            <a:pPr marL="457200" lvl="0" indent="-323850" rtl="0">
              <a:spcBef>
                <a:spcPts val="0"/>
              </a:spcBef>
              <a:spcAft>
                <a:spcPts val="0"/>
              </a:spcAft>
              <a:buSzPct val="100000"/>
              <a:buChar char="●"/>
            </a:pPr>
            <a:r>
              <a:rPr lang="en-GB" sz="1500"/>
              <a:t>Newton Gauss</a:t>
            </a:r>
          </a:p>
          <a:p>
            <a:pPr marL="457200" lvl="0" indent="-323850" rtl="0">
              <a:lnSpc>
                <a:spcPct val="115000"/>
              </a:lnSpc>
              <a:spcBef>
                <a:spcPts val="1400"/>
              </a:spcBef>
              <a:spcAft>
                <a:spcPts val="400"/>
              </a:spcAft>
              <a:buSzPct val="100000"/>
              <a:buChar char="●"/>
            </a:pPr>
            <a:r>
              <a:rPr lang="en-GB" sz="1500"/>
              <a:t>Lebvenberg Marquardt</a:t>
            </a:r>
          </a:p>
          <a:p>
            <a:pPr lvl="0" rtl="0">
              <a:lnSpc>
                <a:spcPct val="115000"/>
              </a:lnSpc>
              <a:spcBef>
                <a:spcPts val="1400"/>
              </a:spcBef>
              <a:spcAft>
                <a:spcPts val="400"/>
              </a:spcAft>
              <a:buNone/>
            </a:pPr>
            <a:r>
              <a:rPr lang="en-GB" sz="1500"/>
              <a:t>Other algorithms like Genetic Algorithm (attains global Maxima), non parametric algorithm like Neural Network and real time non-linear version of Kalman filter are also used for understanding of the system.Implementation of these algorithm will also be done.</a:t>
            </a:r>
          </a:p>
          <a:p>
            <a:pPr lvl="0" rtl="0">
              <a:lnSpc>
                <a:spcPct val="115000"/>
              </a:lnSpc>
              <a:spcBef>
                <a:spcPts val="1400"/>
              </a:spcBef>
              <a:spcAft>
                <a:spcPts val="400"/>
              </a:spcAft>
              <a:buNone/>
            </a:pPr>
            <a:r>
              <a:rPr lang="en-GB" sz="1500"/>
              <a:t>I have implemented Marquardt algorithm using in-built matlab algorithm </a:t>
            </a:r>
            <a:r>
              <a:rPr lang="en-GB" sz="1500" b="1"/>
              <a:t>nlinfit</a:t>
            </a:r>
            <a:r>
              <a:rPr lang="en-GB" sz="1500"/>
              <a:t> and </a:t>
            </a:r>
            <a:r>
              <a:rPr lang="en-GB" sz="1500" b="1"/>
              <a:t>ode15</a:t>
            </a:r>
            <a:r>
              <a:rPr lang="en-GB" sz="1500"/>
              <a:t> has been used as a solver.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871</Words>
  <PresentationFormat>On-screen Show (16:9)</PresentationFormat>
  <Paragraphs>83</Paragraphs>
  <Slides>17</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Roboto</vt:lpstr>
      <vt:lpstr>Comic Sans MS</vt:lpstr>
      <vt:lpstr>Material</vt:lpstr>
      <vt:lpstr>Modelling of glucose-insulin homeostasis (artificial pancreas)</vt:lpstr>
      <vt:lpstr>OBJECTIVE </vt:lpstr>
      <vt:lpstr>Slide 3</vt:lpstr>
      <vt:lpstr> WHAT IS DIABETES</vt:lpstr>
      <vt:lpstr> Structure Of Vein</vt:lpstr>
      <vt:lpstr> Model Of The Physiological Process (Bergman’s Minimal Model)</vt:lpstr>
      <vt:lpstr>Slide 7</vt:lpstr>
      <vt:lpstr>Insulin Minimal Model</vt:lpstr>
      <vt:lpstr> Distributed Data ODE Problem</vt:lpstr>
      <vt:lpstr>Glucose data fit using LMA algorithm</vt:lpstr>
      <vt:lpstr> Modifying Glucose Minimal Model</vt:lpstr>
      <vt:lpstr>The Modified Model</vt:lpstr>
      <vt:lpstr>   MODIFIED BERGMAN MODEL</vt:lpstr>
      <vt:lpstr>PID CONTROLLER</vt:lpstr>
      <vt:lpstr>RESULT</vt:lpstr>
      <vt:lpstr>Slide 16</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of glucose-insulin homeostasis (artificial pancreas)</dc:title>
  <cp:lastModifiedBy>sameer</cp:lastModifiedBy>
  <cp:revision>7</cp:revision>
  <dcterms:modified xsi:type="dcterms:W3CDTF">2017-11-27T05:37:57Z</dcterms:modified>
</cp:coreProperties>
</file>